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78" r:id="rId8"/>
    <p:sldId id="273" r:id="rId9"/>
    <p:sldId id="283" r:id="rId10"/>
    <p:sldId id="285" r:id="rId11"/>
    <p:sldId id="270" r:id="rId12"/>
    <p:sldId id="276" r:id="rId13"/>
    <p:sldId id="279" r:id="rId14"/>
    <p:sldId id="280" r:id="rId15"/>
    <p:sldId id="281" r:id="rId16"/>
    <p:sldId id="274" r:id="rId17"/>
    <p:sldId id="275" r:id="rId18"/>
    <p:sldId id="260" r:id="rId19"/>
    <p:sldId id="261" r:id="rId20"/>
    <p:sldId id="262" r:id="rId21"/>
    <p:sldId id="263" r:id="rId22"/>
    <p:sldId id="264" r:id="rId23"/>
    <p:sldId id="265" r:id="rId24"/>
    <p:sldId id="267" r:id="rId25"/>
    <p:sldId id="277" r:id="rId26"/>
    <p:sldId id="268"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3173"/>
    <a:srgbClr val="B1E0E6"/>
    <a:srgbClr val="BFB1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EDC9C-60A9-AF6A-4EB1-2FEE41AB93D3}" v="82" dt="2025-10-28T13:18:31.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D68C-B394-4E5B-247E-EE8CAAB7C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E98ECF-6E11-1626-8E54-1A59986D9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769C60-4E3B-965A-9E67-C647C7E85BDC}"/>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5" name="Footer Placeholder 4">
            <a:extLst>
              <a:ext uri="{FF2B5EF4-FFF2-40B4-BE49-F238E27FC236}">
                <a16:creationId xmlns:a16="http://schemas.microsoft.com/office/drawing/2014/main" id="{594A237C-A318-9F41-6A18-1240BCF25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33A00-A5F2-CF4F-642E-EE932BCD1996}"/>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336150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98D1-7A59-BA88-3B26-1D508F47B3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37596-58B7-8652-2DF0-583F9E84E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5B600-3B16-40B5-7885-5EF29AB99446}"/>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5" name="Footer Placeholder 4">
            <a:extLst>
              <a:ext uri="{FF2B5EF4-FFF2-40B4-BE49-F238E27FC236}">
                <a16:creationId xmlns:a16="http://schemas.microsoft.com/office/drawing/2014/main" id="{12705FD5-062B-4029-AACF-09EF31228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2BD7D-8D9B-D950-67F2-2503DBBD4FEA}"/>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83395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169F1-537C-12CA-5F0E-314146877A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FF387-27D7-5699-77AC-7ED18D3515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0D602-70F0-C049-7DEE-107CBD9DDD86}"/>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5" name="Footer Placeholder 4">
            <a:extLst>
              <a:ext uri="{FF2B5EF4-FFF2-40B4-BE49-F238E27FC236}">
                <a16:creationId xmlns:a16="http://schemas.microsoft.com/office/drawing/2014/main" id="{6CC6CE5C-0134-8C36-4422-1484E5994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179CC-982C-9F5E-6432-CB594BE92111}"/>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158012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2660-789F-2EF2-62C2-8B4932EB0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29A3C4-AC7A-8B20-48E8-7F5AD06C7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8AAD9-3847-055B-CEF1-18AEEA10C2B2}"/>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5" name="Footer Placeholder 4">
            <a:extLst>
              <a:ext uri="{FF2B5EF4-FFF2-40B4-BE49-F238E27FC236}">
                <a16:creationId xmlns:a16="http://schemas.microsoft.com/office/drawing/2014/main" id="{F9220C71-EC58-8E31-5FD6-952C58B36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56C5C-DA28-871F-3099-AD03AC367567}"/>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23890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2ED8-6184-AAA0-FF09-7C3D15125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A42116-77B6-7FA9-3253-513991C4B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19F9E-8699-0167-514E-A5230ED83D54}"/>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5" name="Footer Placeholder 4">
            <a:extLst>
              <a:ext uri="{FF2B5EF4-FFF2-40B4-BE49-F238E27FC236}">
                <a16:creationId xmlns:a16="http://schemas.microsoft.com/office/drawing/2014/main" id="{21CA6E3A-9B29-EFC2-70D2-2D611A3DA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36045-2847-E151-0D27-C7FF48D0734A}"/>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343769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10E6-45AE-36AC-2CE2-103955E2C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B4F54-2901-3DA5-87B2-B91C97C909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270EED-FB2A-A31E-A403-F6D4F2E0C8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00AB8-4EB7-CF76-07A2-A75CB7312E47}"/>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6" name="Footer Placeholder 5">
            <a:extLst>
              <a:ext uri="{FF2B5EF4-FFF2-40B4-BE49-F238E27FC236}">
                <a16:creationId xmlns:a16="http://schemas.microsoft.com/office/drawing/2014/main" id="{256D1CD7-82E9-D8DF-6D2C-1716408A4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2A1A3-E075-E102-EF0D-211E97C77135}"/>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222060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872B-7176-3BE2-89C4-B0736CF303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9C7ADF-50E8-3115-18C6-5A916CFCB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D467A-A57B-8780-A370-C1F24D56D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343319-9816-6A16-24E2-F1A5E71089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71263E-80EE-4C80-354D-77B18EF433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5957DE-857E-FE98-D73A-2E77D6AFC1A2}"/>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8" name="Footer Placeholder 7">
            <a:extLst>
              <a:ext uri="{FF2B5EF4-FFF2-40B4-BE49-F238E27FC236}">
                <a16:creationId xmlns:a16="http://schemas.microsoft.com/office/drawing/2014/main" id="{58247927-0A9A-9473-3E88-B961F2F5E9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872E74-DBA3-DA89-5054-D8055BA8A40A}"/>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287579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1264-C73D-6787-BA87-F2FCAD7A8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D480EF-AEC7-13BA-5C05-A17B177127E5}"/>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4" name="Footer Placeholder 3">
            <a:extLst>
              <a:ext uri="{FF2B5EF4-FFF2-40B4-BE49-F238E27FC236}">
                <a16:creationId xmlns:a16="http://schemas.microsoft.com/office/drawing/2014/main" id="{0B34E706-CA12-7EB8-DE66-124985D07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BDFA0A-C6F7-91B5-4743-3247C45C5CC0}"/>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354846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C74D0-AEFF-12C9-BF81-9CC4A2E5C414}"/>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3" name="Footer Placeholder 2">
            <a:extLst>
              <a:ext uri="{FF2B5EF4-FFF2-40B4-BE49-F238E27FC236}">
                <a16:creationId xmlns:a16="http://schemas.microsoft.com/office/drawing/2014/main" id="{3053FE51-454C-2EC0-12AD-0B6BE526F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9B7A41-BE33-AF18-23B4-1E894856B5F3}"/>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171688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C8AC-87D8-A168-68B4-4AA683A1A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3C05A2-538D-6864-D253-6E54BFE0F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655D7-76A7-E9A4-B19E-CE6BE87F8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460A8-E811-B582-C6A4-DE153B812102}"/>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6" name="Footer Placeholder 5">
            <a:extLst>
              <a:ext uri="{FF2B5EF4-FFF2-40B4-BE49-F238E27FC236}">
                <a16:creationId xmlns:a16="http://schemas.microsoft.com/office/drawing/2014/main" id="{1DA30CB6-5292-5ACD-690D-426FA4D18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4792B-4657-BD0E-002B-4F801AB29975}"/>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160351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3FFE-4C38-B785-B18F-0B88204C3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FD86E-A79D-FBA8-3453-7F985ABC1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5CA8E-6D96-4E01-EBB0-488AFADF7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C1640-9161-8F25-2104-657935A9914D}"/>
              </a:ext>
            </a:extLst>
          </p:cNvPr>
          <p:cNvSpPr>
            <a:spLocks noGrp="1"/>
          </p:cNvSpPr>
          <p:nvPr>
            <p:ph type="dt" sz="half" idx="10"/>
          </p:nvPr>
        </p:nvSpPr>
        <p:spPr/>
        <p:txBody>
          <a:bodyPr/>
          <a:lstStyle/>
          <a:p>
            <a:fld id="{55AEA3F4-5820-4E73-9CA2-EF12096CF5B3}" type="datetimeFigureOut">
              <a:rPr lang="en-US" smtClean="0"/>
              <a:t>10/28/2025</a:t>
            </a:fld>
            <a:endParaRPr lang="en-US"/>
          </a:p>
        </p:txBody>
      </p:sp>
      <p:sp>
        <p:nvSpPr>
          <p:cNvPr id="6" name="Footer Placeholder 5">
            <a:extLst>
              <a:ext uri="{FF2B5EF4-FFF2-40B4-BE49-F238E27FC236}">
                <a16:creationId xmlns:a16="http://schemas.microsoft.com/office/drawing/2014/main" id="{EC7DA777-8492-F318-B91D-DFA8D39FE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27BAE-90AA-799A-48B3-124ADAAA3136}"/>
              </a:ext>
            </a:extLst>
          </p:cNvPr>
          <p:cNvSpPr>
            <a:spLocks noGrp="1"/>
          </p:cNvSpPr>
          <p:nvPr>
            <p:ph type="sldNum" sz="quarter" idx="12"/>
          </p:nvPr>
        </p:nvSpPr>
        <p:spPr/>
        <p:txBody>
          <a:bodyPr/>
          <a:lstStyle/>
          <a:p>
            <a:fld id="{EEAAD3EF-FF8B-4741-9930-83843511B5F3}" type="slidenum">
              <a:rPr lang="en-US" smtClean="0"/>
              <a:t>‹#›</a:t>
            </a:fld>
            <a:endParaRPr lang="en-US"/>
          </a:p>
        </p:txBody>
      </p:sp>
    </p:spTree>
    <p:extLst>
      <p:ext uri="{BB962C8B-B14F-4D97-AF65-F5344CB8AC3E}">
        <p14:creationId xmlns:p14="http://schemas.microsoft.com/office/powerpoint/2010/main" val="122711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3D1CE4-D81F-C2E2-D06F-707BC1EB8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D6F60D-08F7-0949-C343-75724F13C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0E273-A7E5-6DC8-AB95-EE3694FC9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EA3F4-5820-4E73-9CA2-EF12096CF5B3}" type="datetimeFigureOut">
              <a:rPr lang="en-US" smtClean="0"/>
              <a:t>10/28/2025</a:t>
            </a:fld>
            <a:endParaRPr lang="en-US"/>
          </a:p>
        </p:txBody>
      </p:sp>
      <p:sp>
        <p:nvSpPr>
          <p:cNvPr id="5" name="Footer Placeholder 4">
            <a:extLst>
              <a:ext uri="{FF2B5EF4-FFF2-40B4-BE49-F238E27FC236}">
                <a16:creationId xmlns:a16="http://schemas.microsoft.com/office/drawing/2014/main" id="{20433771-419B-C0CF-C83A-4A014519A7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A4981E-2C45-40D6-6CA1-541962A55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AD3EF-FF8B-4741-9930-83843511B5F3}" type="slidenum">
              <a:rPr lang="en-US" smtClean="0"/>
              <a:t>‹#›</a:t>
            </a:fld>
            <a:endParaRPr lang="en-US"/>
          </a:p>
        </p:txBody>
      </p:sp>
    </p:spTree>
    <p:extLst>
      <p:ext uri="{BB962C8B-B14F-4D97-AF65-F5344CB8AC3E}">
        <p14:creationId xmlns:p14="http://schemas.microsoft.com/office/powerpoint/2010/main" val="1878539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eddins@npace.org" TargetMode="External"/><Relationship Id="rId2" Type="http://schemas.openxmlformats.org/officeDocument/2006/relationships/hyperlink" Target="mailto:jplotkin@npace.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hyperlink" Target="https://www2.icontact.com/content/resources/pdf/iContact-for-Salesforce_Copy-HTML-into-Template.pdf" TargetMode="External"/><Relationship Id="rId3" Type="http://schemas.openxmlformats.org/officeDocument/2006/relationships/hyperlink" Target="https://www.activecampaign.com/blog/importing-exporting-and-sharing-email-templates" TargetMode="External"/><Relationship Id="rId7" Type="http://schemas.openxmlformats.org/officeDocument/2006/relationships/hyperlink" Target="https://help.aweber.com/hc/en-us/articles/204030836-How-do-I-use-the-HTML-editor-" TargetMode="External"/><Relationship Id="rId2" Type="http://schemas.openxmlformats.org/officeDocument/2006/relationships/hyperlink" Target="https://mailchimp.com/help/export-template-html/" TargetMode="External"/><Relationship Id="rId1" Type="http://schemas.openxmlformats.org/officeDocument/2006/relationships/slideLayout" Target="../slideLayouts/slideLayout2.xml"/><Relationship Id="rId6" Type="http://schemas.openxmlformats.org/officeDocument/2006/relationships/hyperlink" Target="https://help.klaviyo.com/hc/en-us/articles/115005085167-How-to-Export-the-HTML-for-an-Email-Template#:~:text=Klaviyo%20makes%20it%20simple%20to,source%20code%20to%20highlight%20all." TargetMode="External"/><Relationship Id="rId5" Type="http://schemas.openxmlformats.org/officeDocument/2006/relationships/hyperlink" Target="https://sendgrid.com/docs/ui/sending-email/editor/" TargetMode="External"/><Relationship Id="rId4" Type="http://schemas.openxmlformats.org/officeDocument/2006/relationships/hyperlink" Target="https://knowledge.hubspot.com/email/how-do-i-get-the-html-of-an-email-i-sent-from-hubspot" TargetMode="Externa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eddins@npace.org" TargetMode="External"/><Relationship Id="rId2" Type="http://schemas.openxmlformats.org/officeDocument/2006/relationships/hyperlink" Target="mailto:jplotkin@npace.or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90F068-7033-459D-FC26-04272586F1D9}"/>
              </a:ext>
            </a:extLst>
          </p:cNvPr>
          <p:cNvSpPr>
            <a:spLocks noGrp="1" noRot="1" noMove="1" noResize="1" noEditPoints="1" noAdjustHandles="1" noChangeArrowheads="1" noChangeShapeType="1"/>
          </p:cNvSpPr>
          <p:nvPr/>
        </p:nvSpPr>
        <p:spPr>
          <a:xfrm>
            <a:off x="7918794" y="0"/>
            <a:ext cx="4310743" cy="6858000"/>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54;p13">
            <a:extLst>
              <a:ext uri="{FF2B5EF4-FFF2-40B4-BE49-F238E27FC236}">
                <a16:creationId xmlns:a16="http://schemas.microsoft.com/office/drawing/2014/main" id="{244CACE9-3CDB-9D0E-AB5D-CC70E4624F28}"/>
              </a:ext>
            </a:extLst>
          </p:cNvPr>
          <p:cNvSpPr txBox="1">
            <a:spLocks noGrp="1"/>
          </p:cNvSpPr>
          <p:nvPr>
            <p:ph type="ctrTitle"/>
          </p:nvPr>
        </p:nvSpPr>
        <p:spPr>
          <a:xfrm>
            <a:off x="8427407" y="1686751"/>
            <a:ext cx="3532079" cy="4684675"/>
          </a:xfrm>
          <a:prstGeom prst="rect">
            <a:avLst/>
          </a:prstGeom>
        </p:spPr>
        <p:txBody>
          <a:bodyPr spcFirstLastPara="1" lIns="91425" tIns="91425" rIns="91425" bIns="91425" anchorCtr="0">
            <a:normAutofit fontScale="90000"/>
          </a:bodyPr>
          <a:lstStyle/>
          <a:p>
            <a:pPr marL="0" lvl="0" indent="0" algn="l" rtl="0">
              <a:spcBef>
                <a:spcPts val="0"/>
              </a:spcBef>
              <a:spcAft>
                <a:spcPts val="0"/>
              </a:spcAft>
              <a:buNone/>
            </a:pPr>
            <a:br>
              <a:rPr lang="en-US" sz="4000">
                <a:solidFill>
                  <a:srgbClr val="FFFFFF"/>
                </a:solidFill>
                <a:latin typeface="Source Sans Pro" panose="020B0503030403020204" pitchFamily="34" charset="0"/>
                <a:ea typeface="Source Sans Pro" panose="020B0503030403020204" pitchFamily="34" charset="0"/>
              </a:rPr>
            </a:br>
            <a:br>
              <a:rPr lang="en-US" sz="4000">
                <a:solidFill>
                  <a:srgbClr val="FFFFFF"/>
                </a:solidFill>
                <a:latin typeface="Source Sans Pro" panose="020B0503030403020204" pitchFamily="34" charset="0"/>
                <a:ea typeface="Source Sans Pro" panose="020B0503030403020204" pitchFamily="34" charset="0"/>
              </a:rPr>
            </a:br>
            <a:r>
              <a:rPr lang="en-US" sz="4000">
                <a:solidFill>
                  <a:srgbClr val="FFFFFF"/>
                </a:solidFill>
                <a:latin typeface="Source Sans Pro" panose="020B0503030403020204" pitchFamily="34" charset="0"/>
                <a:ea typeface="Source Sans Pro" panose="020B0503030403020204" pitchFamily="34" charset="0"/>
              </a:rPr>
              <a:t>NPACE 2026</a:t>
            </a:r>
            <a:br>
              <a:rPr lang="en-US" sz="4000">
                <a:solidFill>
                  <a:srgbClr val="FFFFFF"/>
                </a:solidFill>
                <a:latin typeface="Source Sans Pro" panose="020B0503030403020204" pitchFamily="34" charset="0"/>
                <a:ea typeface="Source Sans Pro" panose="020B0503030403020204" pitchFamily="34" charset="0"/>
              </a:rPr>
            </a:br>
            <a:br>
              <a:rPr lang="en-US" sz="4000">
                <a:solidFill>
                  <a:srgbClr val="FFFFFF"/>
                </a:solidFill>
                <a:latin typeface="Source Sans Pro" panose="020B0503030403020204" pitchFamily="34" charset="0"/>
                <a:ea typeface="Source Sans Pro" panose="020B0503030403020204" pitchFamily="34" charset="0"/>
              </a:rPr>
            </a:br>
            <a:r>
              <a:rPr lang="en-US" sz="4000">
                <a:solidFill>
                  <a:srgbClr val="FFFFFF"/>
                </a:solidFill>
                <a:latin typeface="Source Sans Pro" panose="020B0503030403020204" pitchFamily="34" charset="0"/>
                <a:ea typeface="Source Sans Pro" panose="020B0503030403020204" pitchFamily="34" charset="0"/>
              </a:rPr>
              <a:t>Email, Social Media &amp;  Content Capabilities</a:t>
            </a:r>
            <a:br>
              <a:rPr lang="en-US" sz="4000">
                <a:solidFill>
                  <a:srgbClr val="FFFFFF"/>
                </a:solidFill>
                <a:latin typeface="Source Sans Pro" panose="020B0503030403020204" pitchFamily="34" charset="0"/>
                <a:ea typeface="Source Sans Pro" panose="020B0503030403020204" pitchFamily="34" charset="0"/>
              </a:rPr>
            </a:br>
            <a:br>
              <a:rPr lang="en-US" sz="4000">
                <a:solidFill>
                  <a:srgbClr val="FFFFFF"/>
                </a:solidFill>
                <a:latin typeface="Source Sans Pro" panose="020B0503030403020204" pitchFamily="34" charset="0"/>
                <a:ea typeface="Source Sans Pro" panose="020B0503030403020204" pitchFamily="34" charset="0"/>
              </a:rPr>
            </a:br>
            <a:r>
              <a:rPr lang="en-US" sz="4000">
                <a:solidFill>
                  <a:srgbClr val="FFFFFF"/>
                </a:solidFill>
                <a:latin typeface="Source Sans Pro" panose="020B0503030403020204" pitchFamily="34" charset="0"/>
                <a:ea typeface="Source Sans Pro" panose="020B0503030403020204" pitchFamily="34" charset="0"/>
              </a:rPr>
              <a:t>Best Practices &amp; Content Submission  Guidelines </a:t>
            </a:r>
            <a:br>
              <a:rPr lang="en-US" sz="4000">
                <a:solidFill>
                  <a:srgbClr val="FFFFFF"/>
                </a:solidFill>
                <a:latin typeface="Source Sans Pro" panose="020B0503030403020204" pitchFamily="34" charset="0"/>
                <a:ea typeface="Source Sans Pro" panose="020B0503030403020204" pitchFamily="34" charset="0"/>
              </a:rPr>
            </a:br>
            <a:endParaRPr lang="en-US" sz="4000">
              <a:solidFill>
                <a:srgbClr val="FFFFFF"/>
              </a:solidFill>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621F1BD9-46D6-E44B-5DFD-51343A13B39A}"/>
              </a:ext>
            </a:extLst>
          </p:cNvPr>
          <p:cNvSpPr>
            <a:spLocks noGrp="1" noRot="1" noMove="1" noResize="1" noEditPoints="1" noAdjustHandles="1" noChangeArrowheads="1" noChangeShapeType="1"/>
          </p:cNvSpPr>
          <p:nvPr/>
        </p:nvSpPr>
        <p:spPr>
          <a:xfrm>
            <a:off x="7865573" y="0"/>
            <a:ext cx="99674" cy="6858000"/>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logo&#10;&#10;AI-generated content may be incorrect.">
            <a:extLst>
              <a:ext uri="{FF2B5EF4-FFF2-40B4-BE49-F238E27FC236}">
                <a16:creationId xmlns:a16="http://schemas.microsoft.com/office/drawing/2014/main" id="{A61D1500-E713-0496-F469-60F06D48E4E7}"/>
              </a:ext>
            </a:extLst>
          </p:cNvPr>
          <p:cNvPicPr>
            <a:picLocks noChangeAspect="1"/>
          </p:cNvPicPr>
          <p:nvPr/>
        </p:nvPicPr>
        <p:blipFill>
          <a:blip r:embed="rId2"/>
          <a:stretch>
            <a:fillRect/>
          </a:stretch>
        </p:blipFill>
        <p:spPr>
          <a:xfrm>
            <a:off x="0" y="1698730"/>
            <a:ext cx="7772400" cy="3301609"/>
          </a:xfrm>
          <a:prstGeom prst="rect">
            <a:avLst/>
          </a:prstGeom>
        </p:spPr>
      </p:pic>
    </p:spTree>
    <p:extLst>
      <p:ext uri="{BB962C8B-B14F-4D97-AF65-F5344CB8AC3E}">
        <p14:creationId xmlns:p14="http://schemas.microsoft.com/office/powerpoint/2010/main" val="282067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2A235-8764-3F86-74DD-3ED8B548B5E8}"/>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A6A674BF-D928-D82E-590A-C5B6C371F7D3}"/>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3C80B1-4838-D998-0A71-0B317A1855D2}"/>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BA05E5BF-DB6B-20D1-E8AC-9ABAA7F5CABF}"/>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18D355A-9A81-DC29-5ACA-ED317EDA9C5E}"/>
              </a:ext>
            </a:extLst>
          </p:cNvPr>
          <p:cNvCxnSpPr>
            <a:cxnSpLocks/>
          </p:cNvCxnSpPr>
          <p:nvPr/>
        </p:nvCxnSpPr>
        <p:spPr>
          <a:xfrm flipH="1">
            <a:off x="2861310" y="1268098"/>
            <a:ext cx="64008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5D63F7-773A-B5FB-B37C-3230A814F70D}"/>
              </a:ext>
            </a:extLst>
          </p:cNvPr>
          <p:cNvSpPr txBox="1"/>
          <p:nvPr/>
        </p:nvSpPr>
        <p:spPr>
          <a:xfrm>
            <a:off x="6494562" y="1950896"/>
            <a:ext cx="5884127" cy="3597395"/>
          </a:xfrm>
          <a:prstGeom prst="rect">
            <a:avLst/>
          </a:prstGeom>
          <a:noFill/>
        </p:spPr>
        <p:txBody>
          <a:bodyPr wrap="square" lIns="91440" tIns="45720" rIns="91440" bIns="45720" rtlCol="0" anchor="t">
            <a:spAutoFit/>
          </a:bodyPr>
          <a:lstStyle/>
          <a:p>
            <a:pPr marR="0" lvl="0">
              <a:lnSpc>
                <a:spcPct val="115000"/>
              </a:lnSpc>
            </a:pPr>
            <a:r>
              <a:rPr lang="en-US" sz="2200" b="1" kern="100">
                <a:effectLst/>
                <a:latin typeface="Aptos" panose="020B0004020202020204" pitchFamily="34" charset="0"/>
                <a:ea typeface="Aptos" panose="020B0004020202020204" pitchFamily="34" charset="0"/>
                <a:cs typeface="Times New Roman" panose="02020603050405020304" pitchFamily="18" charset="0"/>
              </a:rPr>
              <a:t>NPACE Learning Center (</a:t>
            </a:r>
            <a:r>
              <a:rPr lang="en-US" sz="2200" b="1" kern="100" err="1">
                <a:effectLst/>
                <a:latin typeface="Aptos" panose="020B0004020202020204" pitchFamily="34" charset="0"/>
                <a:ea typeface="Aptos" panose="020B0004020202020204" pitchFamily="34" charset="0"/>
                <a:cs typeface="Times New Roman" panose="02020603050405020304" pitchFamily="18" charset="0"/>
              </a:rPr>
              <a:t>Learn.NPACE.org</a:t>
            </a:r>
            <a:r>
              <a:rPr lang="en-US" sz="2200" b="1" kern="100">
                <a:effectLst/>
                <a:latin typeface="Aptos" panose="020B0004020202020204" pitchFamily="34" charset="0"/>
                <a:ea typeface="Aptos" panose="020B0004020202020204" pitchFamily="34" charset="0"/>
                <a:cs typeface="Times New Roman" panose="02020603050405020304" pitchFamily="18" charset="0"/>
              </a:rPr>
              <a:t>)</a:t>
            </a:r>
          </a:p>
          <a:p>
            <a:pPr marR="0" lvl="0">
              <a:lnSpc>
                <a:spcPct val="115000"/>
              </a:lnSpc>
            </a:pPr>
            <a:r>
              <a:rPr lang="en-US" sz="2200" b="1" kern="100">
                <a:latin typeface="Aptos" panose="020B0004020202020204" pitchFamily="34" charset="0"/>
                <a:ea typeface="Aptos" panose="020B0004020202020204" pitchFamily="34" charset="0"/>
                <a:cs typeface="Times New Roman" panose="02020603050405020304" pitchFamily="18" charset="0"/>
              </a:rPr>
              <a:t>Annual Stats:</a:t>
            </a:r>
            <a:endParaRPr lang="en-US" sz="2200" b="1"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Aptos" panose="020B0004020202020204" pitchFamily="34" charset="0"/>
              <a:buChar char="-"/>
            </a:pPr>
            <a:r>
              <a:rPr lang="en-US" sz="2200" kern="100">
                <a:effectLst/>
                <a:latin typeface="Aptos" panose="020B0004020202020204" pitchFamily="34" charset="0"/>
                <a:ea typeface="Aptos" panose="020B0004020202020204" pitchFamily="34" charset="0"/>
                <a:cs typeface="Times New Roman" panose="02020603050405020304" pitchFamily="18" charset="0"/>
              </a:rPr>
              <a:t>Total Users: 12,180</a:t>
            </a:r>
          </a:p>
          <a:p>
            <a:pPr marL="342900" marR="0" lvl="0" indent="-342900">
              <a:lnSpc>
                <a:spcPct val="115000"/>
              </a:lnSpc>
              <a:buFont typeface="Aptos" panose="020B0004020202020204" pitchFamily="34" charset="0"/>
              <a:buChar char="-"/>
            </a:pPr>
            <a:r>
              <a:rPr lang="en-US" sz="2200" kern="100">
                <a:effectLst/>
                <a:latin typeface="Aptos" panose="020B0004020202020204" pitchFamily="34" charset="0"/>
                <a:ea typeface="Aptos" panose="020B0004020202020204" pitchFamily="34" charset="0"/>
                <a:cs typeface="Times New Roman" panose="02020603050405020304" pitchFamily="18" charset="0"/>
              </a:rPr>
              <a:t>Unique Site Visitors: </a:t>
            </a:r>
            <a:r>
              <a:rPr lang="en-US" sz="2200" kern="100">
                <a:latin typeface="Aptos" panose="020B0004020202020204" pitchFamily="34" charset="0"/>
                <a:ea typeface="Aptos" panose="020B0004020202020204" pitchFamily="34" charset="0"/>
                <a:cs typeface="Times New Roman" panose="02020603050405020304" pitchFamily="18" charset="0"/>
              </a:rPr>
              <a:t>410,000</a:t>
            </a:r>
            <a:endParaRPr lang="en-US" sz="22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Aptos" panose="020B0004020202020204" pitchFamily="34" charset="0"/>
              <a:buChar char="-"/>
            </a:pPr>
            <a:r>
              <a:rPr lang="en-US" sz="2200" kern="100">
                <a:effectLst/>
                <a:latin typeface="Aptos" panose="020B0004020202020204" pitchFamily="34" charset="0"/>
                <a:ea typeface="Aptos" panose="020B0004020202020204" pitchFamily="34" charset="0"/>
                <a:cs typeface="Times New Roman" panose="02020603050405020304" pitchFamily="18" charset="0"/>
              </a:rPr>
              <a:t>Total Unique User Page Views:</a:t>
            </a:r>
            <a:r>
              <a:rPr lang="en-US" sz="2200" kern="100">
                <a:solidFill>
                  <a:srgbClr val="272A36"/>
                </a:solidFill>
                <a:effectLst/>
                <a:latin typeface="Open Sans" panose="020B0606030504020204" pitchFamily="34" charset="0"/>
                <a:ea typeface="Aptos" panose="020B0004020202020204" pitchFamily="34" charset="0"/>
                <a:cs typeface="Times New Roman" panose="02020603050405020304" pitchFamily="18" charset="0"/>
              </a:rPr>
              <a:t> </a:t>
            </a:r>
            <a:r>
              <a:rPr lang="en-US" sz="2200" kern="100">
                <a:effectLst/>
                <a:latin typeface="Aptos" panose="020B0004020202020204" pitchFamily="34" charset="0"/>
                <a:ea typeface="Aptos" panose="020B0004020202020204" pitchFamily="34" charset="0"/>
                <a:cs typeface="Times New Roman" panose="02020603050405020304" pitchFamily="18" charset="0"/>
              </a:rPr>
              <a:t>475,000</a:t>
            </a:r>
          </a:p>
          <a:p>
            <a:pPr marL="342900" marR="0" lvl="0" indent="-342900">
              <a:lnSpc>
                <a:spcPct val="115000"/>
              </a:lnSpc>
              <a:buFont typeface="Aptos" panose="020B0004020202020204" pitchFamily="34" charset="0"/>
              <a:buChar char="-"/>
            </a:pPr>
            <a:r>
              <a:rPr lang="en-US" sz="2200" kern="100">
                <a:effectLst/>
                <a:latin typeface="Aptos" panose="020B0004020202020204" pitchFamily="34" charset="0"/>
                <a:ea typeface="Aptos" panose="020B0004020202020204" pitchFamily="34" charset="0"/>
                <a:cs typeface="Times New Roman" panose="02020603050405020304" pitchFamily="18" charset="0"/>
              </a:rPr>
              <a:t>Registrations: 13,500</a:t>
            </a:r>
          </a:p>
          <a:p>
            <a:pPr marL="342900" marR="0" lvl="0" indent="-342900">
              <a:lnSpc>
                <a:spcPct val="115000"/>
              </a:lnSpc>
              <a:spcAft>
                <a:spcPts val="800"/>
              </a:spcAft>
              <a:buFont typeface="Aptos" panose="020B0004020202020204" pitchFamily="34" charset="0"/>
              <a:buChar char="-"/>
            </a:pPr>
            <a:r>
              <a:rPr lang="en-US" sz="2200" kern="100">
                <a:effectLst/>
                <a:latin typeface="Aptos" panose="020B0004020202020204" pitchFamily="34" charset="0"/>
                <a:ea typeface="Aptos" panose="020B0004020202020204" pitchFamily="34" charset="0"/>
                <a:cs typeface="Times New Roman" panose="02020603050405020304" pitchFamily="18" charset="0"/>
              </a:rPr>
              <a:t>Credits Earned: 14,250</a:t>
            </a:r>
          </a:p>
          <a:p>
            <a:pPr marL="285750" indent="-285750">
              <a:buFont typeface="Arial" panose="020B0604020202020204" pitchFamily="34" charset="0"/>
              <a:buChar char="•"/>
            </a:pPr>
            <a:endParaRPr lang="en-US" sz="220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sz="2200"/>
          </a:p>
        </p:txBody>
      </p:sp>
      <p:sp>
        <p:nvSpPr>
          <p:cNvPr id="2" name="TextBox 1">
            <a:extLst>
              <a:ext uri="{FF2B5EF4-FFF2-40B4-BE49-F238E27FC236}">
                <a16:creationId xmlns:a16="http://schemas.microsoft.com/office/drawing/2014/main" id="{31B3BC54-1948-619D-26A8-5C0EF9E2049D}"/>
              </a:ext>
            </a:extLst>
          </p:cNvPr>
          <p:cNvSpPr txBox="1"/>
          <p:nvPr/>
        </p:nvSpPr>
        <p:spPr>
          <a:xfrm>
            <a:off x="293371" y="1950896"/>
            <a:ext cx="5970837" cy="3477875"/>
          </a:xfrm>
          <a:prstGeom prst="rect">
            <a:avLst/>
          </a:prstGeom>
          <a:noFill/>
        </p:spPr>
        <p:txBody>
          <a:bodyPr wrap="square" rtlCol="0">
            <a:spAutoFit/>
          </a:bodyPr>
          <a:lstStyle/>
          <a:p>
            <a:r>
              <a:rPr lang="en-US" sz="2200" b="1"/>
              <a:t>NPACE Website (NPACE.org)</a:t>
            </a:r>
          </a:p>
          <a:p>
            <a:pPr marL="285750" indent="-285750">
              <a:buFontTx/>
              <a:buChar char="-"/>
            </a:pPr>
            <a:r>
              <a:rPr lang="en-US" sz="2200"/>
              <a:t>2,100 daily page views to NPACE.org homepage</a:t>
            </a:r>
          </a:p>
          <a:p>
            <a:pPr marL="742950" lvl="1" indent="-285750">
              <a:buFontTx/>
              <a:buChar char="-"/>
            </a:pPr>
            <a:r>
              <a:rPr lang="en-US" sz="2200"/>
              <a:t>63,000 monthly page views </a:t>
            </a:r>
          </a:p>
          <a:p>
            <a:pPr marL="742950" lvl="1" indent="-285750">
              <a:buFontTx/>
              <a:buChar char="-"/>
            </a:pPr>
            <a:r>
              <a:rPr lang="en-US" sz="2200"/>
              <a:t>750,000 annual page views </a:t>
            </a:r>
          </a:p>
          <a:p>
            <a:pPr marL="742950" lvl="1" indent="-285750">
              <a:buFontTx/>
              <a:buChar char="-"/>
            </a:pPr>
            <a:endParaRPr lang="en-US" sz="2200"/>
          </a:p>
          <a:p>
            <a:pPr marL="285750" indent="-285750">
              <a:buFontTx/>
              <a:buChar char="-"/>
            </a:pPr>
            <a:r>
              <a:rPr lang="en-US" sz="2200"/>
              <a:t>60 daily visitors to NPACE media page where blog and podcast live </a:t>
            </a:r>
          </a:p>
          <a:p>
            <a:pPr marL="742950" lvl="1" indent="-285750">
              <a:buFontTx/>
              <a:buChar char="-"/>
            </a:pPr>
            <a:r>
              <a:rPr lang="en-US" sz="2200"/>
              <a:t>1,600 monthly page views</a:t>
            </a:r>
          </a:p>
          <a:p>
            <a:pPr marL="742950" lvl="1" indent="-285750">
              <a:buFontTx/>
              <a:buChar char="-"/>
            </a:pPr>
            <a:r>
              <a:rPr lang="en-US" sz="2200"/>
              <a:t>16,400 annual page views</a:t>
            </a:r>
          </a:p>
          <a:p>
            <a:pPr marL="285750" indent="-285750">
              <a:buFontTx/>
              <a:buChar char="-"/>
            </a:pPr>
            <a:endParaRPr lang="en-US" sz="2200"/>
          </a:p>
        </p:txBody>
      </p:sp>
      <p:pic>
        <p:nvPicPr>
          <p:cNvPr id="7" name="Picture 6" descr="A blue and white logo&#10;&#10;AI-generated content may be incorrect.">
            <a:extLst>
              <a:ext uri="{FF2B5EF4-FFF2-40B4-BE49-F238E27FC236}">
                <a16:creationId xmlns:a16="http://schemas.microsoft.com/office/drawing/2014/main" id="{A4F48A18-1B9D-0BE6-4D27-D2BC162243C5}"/>
              </a:ext>
            </a:extLst>
          </p:cNvPr>
          <p:cNvPicPr>
            <a:picLocks noChangeAspect="1"/>
          </p:cNvPicPr>
          <p:nvPr/>
        </p:nvPicPr>
        <p:blipFill>
          <a:blip r:embed="rId2"/>
          <a:stretch>
            <a:fillRect/>
          </a:stretch>
        </p:blipFill>
        <p:spPr>
          <a:xfrm>
            <a:off x="265401" y="190049"/>
            <a:ext cx="2238703" cy="950970"/>
          </a:xfrm>
          <a:prstGeom prst="rect">
            <a:avLst/>
          </a:prstGeom>
        </p:spPr>
      </p:pic>
      <p:sp>
        <p:nvSpPr>
          <p:cNvPr id="9" name="TextBox 8">
            <a:extLst>
              <a:ext uri="{FF2B5EF4-FFF2-40B4-BE49-F238E27FC236}">
                <a16:creationId xmlns:a16="http://schemas.microsoft.com/office/drawing/2014/main" id="{E32A540A-0C6F-5512-EC52-DCABEE2C2468}"/>
              </a:ext>
            </a:extLst>
          </p:cNvPr>
          <p:cNvSpPr txBox="1"/>
          <p:nvPr/>
        </p:nvSpPr>
        <p:spPr>
          <a:xfrm>
            <a:off x="3183182" y="681339"/>
            <a:ext cx="5825634" cy="523220"/>
          </a:xfrm>
          <a:prstGeom prst="rect">
            <a:avLst/>
          </a:prstGeom>
          <a:noFill/>
        </p:spPr>
        <p:txBody>
          <a:bodyPr wrap="none" rtlCol="0">
            <a:spAutoFit/>
          </a:bodyPr>
          <a:lstStyle/>
          <a:p>
            <a:r>
              <a:rPr lang="en-US" sz="2800">
                <a:latin typeface="Source Sans Pro" panose="020B0503030403020204" pitchFamily="34" charset="0"/>
                <a:ea typeface="Source Sans Pro" panose="020B0503030403020204" pitchFamily="34" charset="0"/>
              </a:rPr>
              <a:t>WEBSITE &amp; LEARNING CENTER REACH</a:t>
            </a:r>
          </a:p>
        </p:txBody>
      </p:sp>
      <p:cxnSp>
        <p:nvCxnSpPr>
          <p:cNvPr id="11" name="Straight Connector 10">
            <a:extLst>
              <a:ext uri="{FF2B5EF4-FFF2-40B4-BE49-F238E27FC236}">
                <a16:creationId xmlns:a16="http://schemas.microsoft.com/office/drawing/2014/main" id="{59AD661E-6F89-D792-BF5E-3AFB833C5E61}"/>
              </a:ext>
            </a:extLst>
          </p:cNvPr>
          <p:cNvCxnSpPr>
            <a:cxnSpLocks/>
          </p:cNvCxnSpPr>
          <p:nvPr/>
        </p:nvCxnSpPr>
        <p:spPr>
          <a:xfrm flipH="1">
            <a:off x="3836094" y="1268098"/>
            <a:ext cx="45720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5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C7800-BDF1-3BC7-7F7F-D9648CFFD6BC}"/>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646EFAC7-3299-5F8A-BFDA-C49E5010144A}"/>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9018F5-2219-F85D-17F0-A72CD0FE4205}"/>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5C12C5B0-F2D6-986B-08D8-B900BDE1622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3B87001-525C-0388-83F2-67BC12F0D068}"/>
              </a:ext>
            </a:extLst>
          </p:cNvPr>
          <p:cNvSpPr txBox="1"/>
          <p:nvPr/>
        </p:nvSpPr>
        <p:spPr>
          <a:xfrm>
            <a:off x="7326832" y="1919467"/>
            <a:ext cx="4860769" cy="2053896"/>
          </a:xfrm>
          <a:prstGeom prst="rect">
            <a:avLst/>
          </a:prstGeom>
          <a:noFill/>
        </p:spPr>
        <p:txBody>
          <a:bodyPr wrap="square" lIns="91440" tIns="45720" rIns="91440" bIns="45720" rtlCol="0" anchor="t">
            <a:spAutoFit/>
          </a:bodyPr>
          <a:lstStyle/>
          <a:p>
            <a:pPr marL="0" marR="0">
              <a:lnSpc>
                <a:spcPct val="115000"/>
              </a:lnSpc>
              <a:spcAft>
                <a:spcPts val="800"/>
              </a:spcAft>
            </a:pPr>
            <a:r>
              <a:rPr lang="en-US" b="1" kern="100">
                <a:effectLst/>
                <a:latin typeface="Calibri"/>
                <a:ea typeface="Calibri"/>
                <a:cs typeface="Calibri"/>
              </a:rPr>
              <a:t>Social Media Metrics (Video Content):</a:t>
            </a:r>
          </a:p>
          <a:p>
            <a:pPr marL="285750" indent="-285750">
              <a:lnSpc>
                <a:spcPct val="115000"/>
              </a:lnSpc>
              <a:spcAft>
                <a:spcPts val="800"/>
              </a:spcAft>
              <a:buFont typeface="Arial" panose="020B0604020202020204" pitchFamily="34" charset="0"/>
              <a:buChar char="•"/>
            </a:pPr>
            <a:r>
              <a:rPr lang="en-US" kern="100">
                <a:effectLst/>
                <a:latin typeface="Calibri"/>
                <a:ea typeface="Calibri"/>
                <a:cs typeface="Calibri"/>
              </a:rPr>
              <a:t>TikTok</a:t>
            </a:r>
            <a:r>
              <a:rPr lang="en-US" kern="100">
                <a:latin typeface="Calibri"/>
                <a:ea typeface="Calibri"/>
                <a:cs typeface="Calibri"/>
              </a:rPr>
              <a:t> – Avg:</a:t>
            </a:r>
            <a:r>
              <a:rPr lang="en-US" kern="100">
                <a:effectLst/>
                <a:latin typeface="Calibri"/>
                <a:ea typeface="Calibri"/>
                <a:cs typeface="Calibri"/>
              </a:rPr>
              <a:t> 1,900 </a:t>
            </a:r>
          </a:p>
          <a:p>
            <a:pPr marL="285750" indent="-285750">
              <a:lnSpc>
                <a:spcPct val="115000"/>
              </a:lnSpc>
              <a:spcAft>
                <a:spcPts val="800"/>
              </a:spcAft>
              <a:buFont typeface="Arial" panose="020B0604020202020204" pitchFamily="34" charset="0"/>
              <a:buChar char="•"/>
            </a:pPr>
            <a:r>
              <a:rPr lang="en-US" kern="100">
                <a:latin typeface="Calibri"/>
                <a:ea typeface="Calibri"/>
                <a:cs typeface="Calibri"/>
              </a:rPr>
              <a:t>Facebook – Reach</a:t>
            </a:r>
            <a:r>
              <a:rPr lang="en-US" kern="100">
                <a:effectLst/>
                <a:latin typeface="Calibri"/>
                <a:ea typeface="Calibri"/>
                <a:cs typeface="Calibri"/>
              </a:rPr>
              <a:t> 1600-2000 per post</a:t>
            </a:r>
          </a:p>
          <a:p>
            <a:pPr marL="285750" indent="-285750">
              <a:lnSpc>
                <a:spcPct val="115000"/>
              </a:lnSpc>
              <a:spcAft>
                <a:spcPts val="800"/>
              </a:spcAft>
              <a:buFont typeface="Arial" panose="020B0604020202020204" pitchFamily="34" charset="0"/>
              <a:buChar char="•"/>
            </a:pPr>
            <a:r>
              <a:rPr lang="en-US" kern="100">
                <a:latin typeface="Calibri"/>
                <a:ea typeface="Calibri"/>
                <a:cs typeface="Calibri"/>
              </a:rPr>
              <a:t>Instagram – 300-400</a:t>
            </a:r>
            <a:r>
              <a:rPr lang="en-US" kern="100">
                <a:effectLst/>
                <a:latin typeface="Calibri"/>
                <a:ea typeface="Calibri"/>
                <a:cs typeface="Calibri"/>
              </a:rPr>
              <a:t> views</a:t>
            </a:r>
            <a:endParaRPr lang="en-US">
              <a:latin typeface="Calibri"/>
              <a:ea typeface="Calibri"/>
              <a:cs typeface="Calibri"/>
            </a:endParaRPr>
          </a:p>
          <a:p>
            <a:pPr marL="285750" indent="-285750">
              <a:buFont typeface="Arial" panose="020B0604020202020204" pitchFamily="34" charset="0"/>
              <a:buChar char="•"/>
            </a:pPr>
            <a:endParaRPr lang="en-US">
              <a:latin typeface="Calibri"/>
              <a:ea typeface="Calibri"/>
              <a:cs typeface="Calibri"/>
            </a:endParaRPr>
          </a:p>
        </p:txBody>
      </p:sp>
      <p:sp>
        <p:nvSpPr>
          <p:cNvPr id="2" name="TextBox 1">
            <a:extLst>
              <a:ext uri="{FF2B5EF4-FFF2-40B4-BE49-F238E27FC236}">
                <a16:creationId xmlns:a16="http://schemas.microsoft.com/office/drawing/2014/main" id="{0D2F045D-D579-0B8C-890E-B66005F30138}"/>
              </a:ext>
            </a:extLst>
          </p:cNvPr>
          <p:cNvSpPr txBox="1"/>
          <p:nvPr/>
        </p:nvSpPr>
        <p:spPr>
          <a:xfrm>
            <a:off x="260406" y="1864351"/>
            <a:ext cx="4356378" cy="2862322"/>
          </a:xfrm>
          <a:prstGeom prst="rect">
            <a:avLst/>
          </a:prstGeom>
          <a:noFill/>
        </p:spPr>
        <p:txBody>
          <a:bodyPr wrap="square" lIns="91440" tIns="45720" rIns="91440" bIns="45720" rtlCol="0" anchor="t">
            <a:spAutoFit/>
          </a:bodyPr>
          <a:lstStyle/>
          <a:p>
            <a:pPr>
              <a:lnSpc>
                <a:spcPct val="150000"/>
              </a:lnSpc>
            </a:pPr>
            <a:r>
              <a:rPr lang="en-US" b="1"/>
              <a:t>Podcast Listenership (Since Jan 2024)</a:t>
            </a:r>
            <a:endParaRPr lang="en-US"/>
          </a:p>
          <a:p>
            <a:pPr marL="285750" indent="-285750">
              <a:lnSpc>
                <a:spcPct val="150000"/>
              </a:lnSpc>
              <a:buFont typeface="Arial" panose="020B0604020202020204" pitchFamily="34" charset="0"/>
              <a:buChar char="•"/>
            </a:pPr>
            <a:r>
              <a:rPr lang="en-US"/>
              <a:t>NPACE Learning Center – 575 </a:t>
            </a:r>
            <a:endParaRPr lang="en-US" sz="1200" i="1">
              <a:solidFill>
                <a:schemeClr val="bg1">
                  <a:lumMod val="65000"/>
                </a:schemeClr>
              </a:solidFill>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a:t>YouTube – 3,200</a:t>
            </a:r>
            <a:endParaRPr lang="en-US">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a:t>Apple/Spotify – 3,025</a:t>
            </a:r>
            <a:endParaRPr lang="en-US">
              <a:ea typeface="Calibri" panose="020F0502020204030204"/>
              <a:cs typeface="Calibri" panose="020F0502020204030204"/>
            </a:endParaRPr>
          </a:p>
          <a:p>
            <a:pPr>
              <a:lnSpc>
                <a:spcPct val="150000"/>
              </a:lnSpc>
            </a:pPr>
            <a:endParaRPr lang="en-US">
              <a:ea typeface="Calibri" panose="020F0502020204030204"/>
              <a:cs typeface="Calibri" panose="020F0502020204030204"/>
            </a:endParaRPr>
          </a:p>
          <a:p>
            <a:pPr>
              <a:lnSpc>
                <a:spcPct val="150000"/>
              </a:lnSpc>
            </a:pPr>
            <a:r>
              <a:rPr lang="en-US" b="1"/>
              <a:t>Total Podcast Downloads – 6,800</a:t>
            </a:r>
            <a:endParaRPr lang="en-US" b="1">
              <a:ea typeface="Calibri" panose="020F0502020204030204"/>
              <a:cs typeface="Calibri" panose="020F0502020204030204"/>
            </a:endParaRPr>
          </a:p>
          <a:p>
            <a:endParaRPr lang="en-US"/>
          </a:p>
        </p:txBody>
      </p:sp>
      <p:pic>
        <p:nvPicPr>
          <p:cNvPr id="11" name="Picture 10">
            <a:extLst>
              <a:ext uri="{FF2B5EF4-FFF2-40B4-BE49-F238E27FC236}">
                <a16:creationId xmlns:a16="http://schemas.microsoft.com/office/drawing/2014/main" id="{7EB99E4D-6F9C-21B2-2B10-036C035BA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180" y="1371845"/>
            <a:ext cx="5346700" cy="3771900"/>
          </a:xfrm>
          <a:prstGeom prst="rect">
            <a:avLst/>
          </a:prstGeom>
        </p:spPr>
      </p:pic>
      <p:pic>
        <p:nvPicPr>
          <p:cNvPr id="12" name="Picture 11" descr="A qr code on a white background&#10;&#10;AI-generated content may be incorrect.">
            <a:extLst>
              <a:ext uri="{FF2B5EF4-FFF2-40B4-BE49-F238E27FC236}">
                <a16:creationId xmlns:a16="http://schemas.microsoft.com/office/drawing/2014/main" id="{D859C089-A3F5-C0DF-2669-AFC3B7424B76}"/>
              </a:ext>
            </a:extLst>
          </p:cNvPr>
          <p:cNvPicPr>
            <a:picLocks noChangeAspect="1"/>
          </p:cNvPicPr>
          <p:nvPr/>
        </p:nvPicPr>
        <p:blipFill>
          <a:blip r:embed="rId3"/>
          <a:stretch>
            <a:fillRect/>
          </a:stretch>
        </p:blipFill>
        <p:spPr>
          <a:xfrm>
            <a:off x="7843038" y="4290402"/>
            <a:ext cx="1914178" cy="1914178"/>
          </a:xfrm>
          <a:prstGeom prst="rect">
            <a:avLst/>
          </a:prstGeom>
        </p:spPr>
      </p:pic>
      <p:pic>
        <p:nvPicPr>
          <p:cNvPr id="14" name="Picture 13" descr="A blue and white logo&#10;&#10;AI-generated content may be incorrect.">
            <a:extLst>
              <a:ext uri="{FF2B5EF4-FFF2-40B4-BE49-F238E27FC236}">
                <a16:creationId xmlns:a16="http://schemas.microsoft.com/office/drawing/2014/main" id="{82F73CC0-84DF-0CDA-F6FE-68CAF35C340D}"/>
              </a:ext>
            </a:extLst>
          </p:cNvPr>
          <p:cNvPicPr>
            <a:picLocks noChangeAspect="1"/>
          </p:cNvPicPr>
          <p:nvPr/>
        </p:nvPicPr>
        <p:blipFill>
          <a:blip r:embed="rId4"/>
          <a:stretch>
            <a:fillRect/>
          </a:stretch>
        </p:blipFill>
        <p:spPr>
          <a:xfrm>
            <a:off x="265401" y="190049"/>
            <a:ext cx="2238703" cy="950970"/>
          </a:xfrm>
          <a:prstGeom prst="rect">
            <a:avLst/>
          </a:prstGeom>
        </p:spPr>
      </p:pic>
      <p:sp>
        <p:nvSpPr>
          <p:cNvPr id="15" name="TextBox 14">
            <a:extLst>
              <a:ext uri="{FF2B5EF4-FFF2-40B4-BE49-F238E27FC236}">
                <a16:creationId xmlns:a16="http://schemas.microsoft.com/office/drawing/2014/main" id="{B9AA350E-3E73-F942-0151-4B09E6D6E929}"/>
              </a:ext>
            </a:extLst>
          </p:cNvPr>
          <p:cNvSpPr txBox="1"/>
          <p:nvPr/>
        </p:nvSpPr>
        <p:spPr>
          <a:xfrm>
            <a:off x="2854566" y="681682"/>
            <a:ext cx="6482865"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FRIENDS OF NPACE PODCAST REACH</a:t>
            </a:r>
          </a:p>
        </p:txBody>
      </p:sp>
      <p:cxnSp>
        <p:nvCxnSpPr>
          <p:cNvPr id="16" name="Straight Connector 15">
            <a:extLst>
              <a:ext uri="{FF2B5EF4-FFF2-40B4-BE49-F238E27FC236}">
                <a16:creationId xmlns:a16="http://schemas.microsoft.com/office/drawing/2014/main" id="{9A65561C-A85C-2E7E-662C-EE7C38CC4C0D}"/>
              </a:ext>
            </a:extLst>
          </p:cNvPr>
          <p:cNvCxnSpPr>
            <a:cxnSpLocks/>
          </p:cNvCxnSpPr>
          <p:nvPr/>
        </p:nvCxnSpPr>
        <p:spPr>
          <a:xfrm flipH="1">
            <a:off x="2704524" y="1268098"/>
            <a:ext cx="68580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EE718C2-D09B-2C55-472E-AFF726424AA2}"/>
              </a:ext>
            </a:extLst>
          </p:cNvPr>
          <p:cNvSpPr txBox="1"/>
          <p:nvPr/>
        </p:nvSpPr>
        <p:spPr>
          <a:xfrm>
            <a:off x="7674794" y="4077109"/>
            <a:ext cx="4356378" cy="784830"/>
          </a:xfrm>
          <a:prstGeom prst="rect">
            <a:avLst/>
          </a:prstGeom>
          <a:noFill/>
        </p:spPr>
        <p:txBody>
          <a:bodyPr wrap="square" lIns="91440" tIns="45720" rIns="91440" bIns="45720" rtlCol="0" anchor="t">
            <a:spAutoFit/>
          </a:bodyPr>
          <a:lstStyle/>
          <a:p>
            <a:pPr>
              <a:lnSpc>
                <a:spcPct val="150000"/>
              </a:lnSpc>
            </a:pPr>
            <a:r>
              <a:rPr lang="en-US" b="1"/>
              <a:t>SCAN HERE TO LISTEN</a:t>
            </a:r>
            <a:endParaRPr lang="en-US" b="1">
              <a:ea typeface="Calibri" panose="020F0502020204030204"/>
              <a:cs typeface="Calibri" panose="020F0502020204030204"/>
            </a:endParaRPr>
          </a:p>
          <a:p>
            <a:endParaRPr lang="en-US"/>
          </a:p>
        </p:txBody>
      </p:sp>
    </p:spTree>
    <p:extLst>
      <p:ext uri="{BB962C8B-B14F-4D97-AF65-F5344CB8AC3E}">
        <p14:creationId xmlns:p14="http://schemas.microsoft.com/office/powerpoint/2010/main" val="5832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DD761-0633-C0EE-4113-C97154F832AC}"/>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B1ECE207-7BA2-7E98-2876-4986D380CD97}"/>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04A1B2-746B-3C49-3931-301936779F88}"/>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8EE52C25-1389-E1B9-F94D-FA7E0397AF5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684981C-60AD-7268-F960-3BA17337BE88}"/>
              </a:ext>
            </a:extLst>
          </p:cNvPr>
          <p:cNvCxnSpPr>
            <a:cxnSpLocks/>
          </p:cNvCxnSpPr>
          <p:nvPr/>
        </p:nvCxnSpPr>
        <p:spPr>
          <a:xfrm flipH="1">
            <a:off x="2908027" y="1268098"/>
            <a:ext cx="64008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11DBB19-E4F7-1616-3B4E-689F3363D764}"/>
              </a:ext>
            </a:extLst>
          </p:cNvPr>
          <p:cNvSpPr txBox="1"/>
          <p:nvPr/>
        </p:nvSpPr>
        <p:spPr>
          <a:xfrm>
            <a:off x="1565911" y="1358605"/>
            <a:ext cx="8887510" cy="5847755"/>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2200"/>
              <a:t>Delivery Rate – 99.9%</a:t>
            </a:r>
          </a:p>
          <a:p>
            <a:pPr marL="285750" indent="-285750">
              <a:lnSpc>
                <a:spcPct val="150000"/>
              </a:lnSpc>
              <a:buFont typeface="Arial" panose="020B0604020202020204" pitchFamily="34" charset="0"/>
              <a:buChar char="•"/>
            </a:pPr>
            <a:r>
              <a:rPr lang="en-US" sz="2200"/>
              <a:t>Total Delivered – 100,000 (Approx) </a:t>
            </a:r>
            <a:endParaRPr lang="en-US" sz="220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2200"/>
              <a:t>Total HTML Opens (20-25K)</a:t>
            </a:r>
            <a:endParaRPr lang="en-US" sz="220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2200"/>
              <a:t>Unique HTML Opens (18-22K)</a:t>
            </a:r>
            <a:endParaRPr lang="en-US" sz="220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2200"/>
              <a:t>Open Rate (17-24%)</a:t>
            </a:r>
            <a:endParaRPr lang="en-US" sz="220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2200"/>
              <a:t>Total Clicks (500-700)</a:t>
            </a:r>
            <a:endParaRPr lang="en-US" sz="220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2200"/>
              <a:t>Click thru Rate (1%)</a:t>
            </a:r>
            <a:endParaRPr lang="en-US" sz="220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2200"/>
              <a:t>Click to Open Ratio (1-2%)</a:t>
            </a:r>
            <a:endParaRPr lang="en-US" sz="220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2200"/>
              <a:t>Full Click Report on total clicks provided for each URL embedded in email</a:t>
            </a:r>
            <a:endParaRPr lang="en-US" sz="2200">
              <a:ea typeface="Calibri" panose="020F0502020204030204"/>
              <a:cs typeface="Calibri" panose="020F0502020204030204"/>
            </a:endParaRPr>
          </a:p>
          <a:p>
            <a:pPr marL="285750" indent="-285750">
              <a:lnSpc>
                <a:spcPct val="150000"/>
              </a:lnSpc>
              <a:buFont typeface="Arial" panose="020B0604020202020204" pitchFamily="34" charset="0"/>
              <a:buChar char="•"/>
            </a:pPr>
            <a:endParaRPr lang="en-US" sz="2200">
              <a:ea typeface="Calibri" panose="020F0502020204030204"/>
              <a:cs typeface="Calibri" panose="020F0502020204030204"/>
            </a:endParaRPr>
          </a:p>
          <a:p>
            <a:pPr marL="285750" indent="-285750">
              <a:buFont typeface="Arial" panose="020B0604020202020204" pitchFamily="34" charset="0"/>
              <a:buChar char="•"/>
            </a:pPr>
            <a:endParaRPr lang="en-US" sz="2200"/>
          </a:p>
          <a:p>
            <a:pPr marL="285750" indent="-285750">
              <a:buFont typeface="Arial" panose="020B0604020202020204" pitchFamily="34" charset="0"/>
              <a:buChar char="•"/>
            </a:pPr>
            <a:endParaRPr lang="en-US" sz="2200"/>
          </a:p>
        </p:txBody>
      </p:sp>
      <p:pic>
        <p:nvPicPr>
          <p:cNvPr id="7" name="Picture 6" descr="A blue and white logo&#10;&#10;AI-generated content may be incorrect.">
            <a:extLst>
              <a:ext uri="{FF2B5EF4-FFF2-40B4-BE49-F238E27FC236}">
                <a16:creationId xmlns:a16="http://schemas.microsoft.com/office/drawing/2014/main" id="{5B43C50D-6C5E-21D0-A6FD-2E9D922753C6}"/>
              </a:ext>
            </a:extLst>
          </p:cNvPr>
          <p:cNvPicPr>
            <a:picLocks noChangeAspect="1"/>
          </p:cNvPicPr>
          <p:nvPr/>
        </p:nvPicPr>
        <p:blipFill>
          <a:blip r:embed="rId2"/>
          <a:stretch>
            <a:fillRect/>
          </a:stretch>
        </p:blipFill>
        <p:spPr>
          <a:xfrm>
            <a:off x="265401" y="190049"/>
            <a:ext cx="2238703" cy="950970"/>
          </a:xfrm>
          <a:prstGeom prst="rect">
            <a:avLst/>
          </a:prstGeom>
        </p:spPr>
      </p:pic>
      <p:sp>
        <p:nvSpPr>
          <p:cNvPr id="9" name="TextBox 8">
            <a:extLst>
              <a:ext uri="{FF2B5EF4-FFF2-40B4-BE49-F238E27FC236}">
                <a16:creationId xmlns:a16="http://schemas.microsoft.com/office/drawing/2014/main" id="{208591B6-3248-E438-5A05-E42166506876}"/>
              </a:ext>
            </a:extLst>
          </p:cNvPr>
          <p:cNvSpPr txBox="1"/>
          <p:nvPr/>
        </p:nvSpPr>
        <p:spPr>
          <a:xfrm>
            <a:off x="3166351" y="710992"/>
            <a:ext cx="5859296"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EMAIL REACH &amp; STATS PROVIDED</a:t>
            </a:r>
          </a:p>
        </p:txBody>
      </p:sp>
      <p:cxnSp>
        <p:nvCxnSpPr>
          <p:cNvPr id="11" name="Straight Connector 10">
            <a:extLst>
              <a:ext uri="{FF2B5EF4-FFF2-40B4-BE49-F238E27FC236}">
                <a16:creationId xmlns:a16="http://schemas.microsoft.com/office/drawing/2014/main" id="{89E8F009-2BD4-C69E-E88D-5FCD2C8DA7C2}"/>
              </a:ext>
            </a:extLst>
          </p:cNvPr>
          <p:cNvCxnSpPr>
            <a:cxnSpLocks/>
          </p:cNvCxnSpPr>
          <p:nvPr/>
        </p:nvCxnSpPr>
        <p:spPr>
          <a:xfrm flipH="1">
            <a:off x="3641784" y="1268098"/>
            <a:ext cx="36576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7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2595854" y="731094"/>
            <a:ext cx="6450991" cy="584775"/>
          </a:xfrm>
          <a:prstGeom prst="rect">
            <a:avLst/>
          </a:prstGeom>
          <a:noFill/>
        </p:spPr>
        <p:txBody>
          <a:bodyPr wrap="square" rtlCol="0">
            <a:spAutoFit/>
          </a:bodyPr>
          <a:lstStyle/>
          <a:p>
            <a:pPr algn="ctr"/>
            <a:r>
              <a:rPr lang="en-US" sz="3200">
                <a:latin typeface="Source Sans Pro" panose="020B0503030403020204" pitchFamily="34" charset="0"/>
                <a:ea typeface="Source Sans Pro" panose="020B0503030403020204" pitchFamily="34" charset="0"/>
              </a:rPr>
              <a:t>ADDITIONAL CAPABAILTIES </a:t>
            </a:r>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a:off x="3193900" y="1261132"/>
            <a:ext cx="5243715"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8805F90-62CD-C021-2D74-F858F3EA8D80}"/>
              </a:ext>
            </a:extLst>
          </p:cNvPr>
          <p:cNvSpPr txBox="1"/>
          <p:nvPr/>
        </p:nvSpPr>
        <p:spPr>
          <a:xfrm>
            <a:off x="4642764" y="1410355"/>
            <a:ext cx="3480445" cy="646331"/>
          </a:xfrm>
          <a:prstGeom prst="rect">
            <a:avLst/>
          </a:prstGeom>
          <a:noFill/>
        </p:spPr>
        <p:txBody>
          <a:bodyPr wrap="square" rtlCol="0">
            <a:sp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EE63F289-5651-ACDE-E1E7-AB9FBBEF4243}"/>
              </a:ext>
            </a:extLst>
          </p:cNvPr>
          <p:cNvSpPr txBox="1"/>
          <p:nvPr/>
        </p:nvSpPr>
        <p:spPr>
          <a:xfrm>
            <a:off x="1588653" y="1580825"/>
            <a:ext cx="9014691" cy="4893647"/>
          </a:xfrm>
          <a:prstGeom prst="rect">
            <a:avLst/>
          </a:prstGeom>
          <a:noFill/>
        </p:spPr>
        <p:txBody>
          <a:bodyPr wrap="square" lIns="91440" tIns="45720" rIns="91440" bIns="45720" rtlCol="0" anchor="t">
            <a:spAutoFit/>
          </a:bodyPr>
          <a:lstStyle/>
          <a:p>
            <a:pPr algn="ctr"/>
            <a:r>
              <a:rPr lang="en-US" sz="2400"/>
              <a:t>To learn more about NPACE capabilities, in addition to reviewing this slide-deck, we highly recommend scheduling a 15-30-min introductory call with our team to explore opportunities further and answer any questions you may have. </a:t>
            </a:r>
          </a:p>
          <a:p>
            <a:pPr algn="ctr"/>
            <a:endParaRPr lang="en-US" sz="2400"/>
          </a:p>
          <a:p>
            <a:pPr algn="ctr"/>
            <a:r>
              <a:rPr lang="en-US" sz="2400"/>
              <a:t>To book a call, please contact Josh Plotkin, NPACE COO, and Emily Eddins, NPACE Business Development Coordinator. </a:t>
            </a:r>
          </a:p>
          <a:p>
            <a:pPr algn="ctr"/>
            <a:endParaRPr lang="en-US" sz="2400"/>
          </a:p>
          <a:p>
            <a:pPr algn="ctr"/>
            <a:r>
              <a:rPr lang="en-US" sz="2400">
                <a:solidFill>
                  <a:srgbClr val="2E3173"/>
                </a:solidFill>
                <a:hlinkClick r:id="rId2">
                  <a:extLst>
                    <a:ext uri="{A12FA001-AC4F-418D-AE19-62706E023703}">
                      <ahyp:hlinkClr xmlns:ahyp="http://schemas.microsoft.com/office/drawing/2018/hyperlinkcolor" val="tx"/>
                    </a:ext>
                  </a:extLst>
                </a:hlinkClick>
              </a:rPr>
              <a:t>jplotkin@npace.org</a:t>
            </a:r>
            <a:endParaRPr lang="en-US" sz="2400">
              <a:solidFill>
                <a:srgbClr val="2E3173"/>
              </a:solidFill>
              <a:ea typeface="Calibri"/>
              <a:cs typeface="Calibri"/>
              <a:hlinkClick r:id="rId2">
                <a:extLst>
                  <a:ext uri="{A12FA001-AC4F-418D-AE19-62706E023703}">
                    <ahyp:hlinkClr xmlns:ahyp="http://schemas.microsoft.com/office/drawing/2018/hyperlinkcolor" val="tx"/>
                  </a:ext>
                </a:extLst>
              </a:hlinkClick>
            </a:endParaRPr>
          </a:p>
          <a:p>
            <a:pPr algn="ctr"/>
            <a:r>
              <a:rPr lang="en-US" sz="2400"/>
              <a:t>774-279-4607 </a:t>
            </a:r>
          </a:p>
          <a:p>
            <a:pPr algn="ctr"/>
            <a:r>
              <a:rPr lang="en-US" sz="2400">
                <a:solidFill>
                  <a:srgbClr val="2E3173"/>
                </a:solidFill>
                <a:hlinkClick r:id="rId3">
                  <a:extLst>
                    <a:ext uri="{A12FA001-AC4F-418D-AE19-62706E023703}">
                      <ahyp:hlinkClr xmlns:ahyp="http://schemas.microsoft.com/office/drawing/2018/hyperlinkcolor" val="tx"/>
                    </a:ext>
                  </a:extLst>
                </a:hlinkClick>
              </a:rPr>
              <a:t>eeddins@npace.org</a:t>
            </a:r>
          </a:p>
          <a:p>
            <a:pPr algn="ctr"/>
            <a:r>
              <a:rPr lang="en-US" sz="2400"/>
              <a:t>774-270-5445</a:t>
            </a:r>
          </a:p>
          <a:p>
            <a:pPr algn="ctr"/>
            <a:endParaRPr lang="en-US" sz="2400"/>
          </a:p>
        </p:txBody>
      </p:sp>
      <p:pic>
        <p:nvPicPr>
          <p:cNvPr id="7" name="Picture 6" descr="A blue and white logo&#10;&#10;AI-generated content may be incorrect.">
            <a:extLst>
              <a:ext uri="{FF2B5EF4-FFF2-40B4-BE49-F238E27FC236}">
                <a16:creationId xmlns:a16="http://schemas.microsoft.com/office/drawing/2014/main" id="{91ACAD11-3C36-46BB-C4A6-A7A8BD7FB61B}"/>
              </a:ext>
            </a:extLst>
          </p:cNvPr>
          <p:cNvPicPr>
            <a:picLocks noChangeAspect="1"/>
          </p:cNvPicPr>
          <p:nvPr/>
        </p:nvPicPr>
        <p:blipFill>
          <a:blip r:embed="rId4"/>
          <a:stretch>
            <a:fillRect/>
          </a:stretch>
        </p:blipFill>
        <p:spPr>
          <a:xfrm>
            <a:off x="265401" y="190049"/>
            <a:ext cx="2238703" cy="950970"/>
          </a:xfrm>
          <a:prstGeom prst="rect">
            <a:avLst/>
          </a:prstGeom>
        </p:spPr>
      </p:pic>
    </p:spTree>
    <p:extLst>
      <p:ext uri="{BB962C8B-B14F-4D97-AF65-F5344CB8AC3E}">
        <p14:creationId xmlns:p14="http://schemas.microsoft.com/office/powerpoint/2010/main" val="201364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2595854" y="731094"/>
            <a:ext cx="6450991" cy="584775"/>
          </a:xfrm>
          <a:prstGeom prst="rect">
            <a:avLst/>
          </a:prstGeom>
          <a:noFill/>
        </p:spPr>
        <p:txBody>
          <a:bodyPr wrap="square" rtlCol="0">
            <a:spAutoFit/>
          </a:bodyPr>
          <a:lstStyle/>
          <a:p>
            <a:pPr algn="ctr"/>
            <a:r>
              <a:rPr lang="en-US" sz="3200">
                <a:latin typeface="Source Sans Pro" panose="020B0503030403020204" pitchFamily="34" charset="0"/>
                <a:ea typeface="Source Sans Pro" panose="020B0503030403020204" pitchFamily="34" charset="0"/>
              </a:rPr>
              <a:t>GUIDELINES </a:t>
            </a:r>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a:off x="3193900" y="1261132"/>
            <a:ext cx="5243715"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8805F90-62CD-C021-2D74-F858F3EA8D80}"/>
              </a:ext>
            </a:extLst>
          </p:cNvPr>
          <p:cNvSpPr txBox="1"/>
          <p:nvPr/>
        </p:nvSpPr>
        <p:spPr>
          <a:xfrm>
            <a:off x="4642764" y="1410355"/>
            <a:ext cx="3480445" cy="646331"/>
          </a:xfrm>
          <a:prstGeom prst="rect">
            <a:avLst/>
          </a:prstGeom>
          <a:noFill/>
        </p:spPr>
        <p:txBody>
          <a:bodyPr wrap="square" rtlCol="0">
            <a:sp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EE63F289-5651-ACDE-E1E7-AB9FBBEF4243}"/>
              </a:ext>
            </a:extLst>
          </p:cNvPr>
          <p:cNvSpPr txBox="1"/>
          <p:nvPr/>
        </p:nvSpPr>
        <p:spPr>
          <a:xfrm>
            <a:off x="1856739" y="2056686"/>
            <a:ext cx="8478520" cy="2800767"/>
          </a:xfrm>
          <a:prstGeom prst="rect">
            <a:avLst/>
          </a:prstGeom>
          <a:noFill/>
        </p:spPr>
        <p:txBody>
          <a:bodyPr wrap="square" rtlCol="0">
            <a:spAutoFit/>
          </a:bodyPr>
          <a:lstStyle/>
          <a:p>
            <a:pPr algn="ctr"/>
            <a:r>
              <a:rPr lang="en-US" sz="2200"/>
              <a:t>The following slides provide detailed guidelines for collaborating with NPACE across various media channels. </a:t>
            </a:r>
          </a:p>
          <a:p>
            <a:pPr algn="ctr"/>
            <a:endParaRPr lang="en-US" sz="2200"/>
          </a:p>
          <a:p>
            <a:pPr algn="ctr"/>
            <a:r>
              <a:rPr lang="en-US" sz="2200"/>
              <a:t>From email and social media to custom content, we offer dynamic ways to connect with our engaged community of NPs and PAs.</a:t>
            </a:r>
          </a:p>
          <a:p>
            <a:pPr algn="ctr"/>
            <a:endParaRPr lang="en-US" sz="2200"/>
          </a:p>
          <a:p>
            <a:pPr algn="ctr"/>
            <a:r>
              <a:rPr lang="en-US" sz="2200"/>
              <a:t>Please review the information carefully, and don’t hesitate to reach out with any questions or to explore opportunities that align with your goals. </a:t>
            </a:r>
          </a:p>
        </p:txBody>
      </p:sp>
      <p:pic>
        <p:nvPicPr>
          <p:cNvPr id="7" name="Picture 6" descr="A blue and white logo&#10;&#10;AI-generated content may be incorrect.">
            <a:extLst>
              <a:ext uri="{FF2B5EF4-FFF2-40B4-BE49-F238E27FC236}">
                <a16:creationId xmlns:a16="http://schemas.microsoft.com/office/drawing/2014/main" id="{8C3AE273-97EB-3F06-875B-3F3E8272176C}"/>
              </a:ext>
            </a:extLst>
          </p:cNvPr>
          <p:cNvPicPr>
            <a:picLocks noChangeAspect="1"/>
          </p:cNvPicPr>
          <p:nvPr/>
        </p:nvPicPr>
        <p:blipFill>
          <a:blip r:embed="rId2"/>
          <a:stretch>
            <a:fillRect/>
          </a:stretch>
        </p:blipFill>
        <p:spPr>
          <a:xfrm>
            <a:off x="265401" y="190049"/>
            <a:ext cx="2238703" cy="950970"/>
          </a:xfrm>
          <a:prstGeom prst="rect">
            <a:avLst/>
          </a:prstGeom>
        </p:spPr>
      </p:pic>
    </p:spTree>
    <p:extLst>
      <p:ext uri="{BB962C8B-B14F-4D97-AF65-F5344CB8AC3E}">
        <p14:creationId xmlns:p14="http://schemas.microsoft.com/office/powerpoint/2010/main" val="99059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3262879" y="729043"/>
            <a:ext cx="5133136"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BRANDED EMAIL MESSAGING</a:t>
            </a:r>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a:off x="3287715" y="1250980"/>
            <a:ext cx="50292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FE74D7-9EB7-0433-462A-158CE066E5AC}"/>
              </a:ext>
            </a:extLst>
          </p:cNvPr>
          <p:cNvSpPr txBox="1"/>
          <p:nvPr/>
        </p:nvSpPr>
        <p:spPr>
          <a:xfrm>
            <a:off x="576074" y="1588560"/>
            <a:ext cx="6750556" cy="6478697"/>
          </a:xfrm>
          <a:prstGeom prst="rect">
            <a:avLst/>
          </a:prstGeom>
          <a:noFill/>
        </p:spPr>
        <p:txBody>
          <a:bodyPr wrap="square" rtlCol="0">
            <a:spAutoFit/>
          </a:bodyPr>
          <a:lstStyle/>
          <a:p>
            <a:pPr>
              <a:spcAft>
                <a:spcPts val="600"/>
              </a:spcAft>
            </a:pPr>
            <a:r>
              <a:rPr lang="en-US" sz="2000"/>
              <a:t>You're welcome to create a custom email tailored to your message and goals. NPACE will distribute the email to our database on your behalf and provide performance metrics within 48–72 hours after the send.</a:t>
            </a:r>
          </a:p>
          <a:p>
            <a:pPr>
              <a:spcAft>
                <a:spcPts val="600"/>
              </a:spcAft>
            </a:pPr>
            <a:endParaRPr lang="en-US" sz="2000" b="1"/>
          </a:p>
          <a:p>
            <a:pPr>
              <a:spcAft>
                <a:spcPts val="600"/>
              </a:spcAft>
            </a:pPr>
            <a:r>
              <a:rPr lang="en-US" sz="2000" b="1"/>
              <a:t>Key Details:</a:t>
            </a:r>
          </a:p>
          <a:p>
            <a:pPr marL="285750" indent="-285750">
              <a:spcAft>
                <a:spcPts val="600"/>
              </a:spcAft>
              <a:buFont typeface="Arial" panose="020B0604020202020204" pitchFamily="34" charset="0"/>
              <a:buChar char="•"/>
            </a:pPr>
            <a:r>
              <a:rPr lang="en-US" sz="2000"/>
              <a:t>All emails will include the standard NPACE footer (see example on the right).</a:t>
            </a:r>
          </a:p>
          <a:p>
            <a:pPr marL="285750" indent="-285750">
              <a:spcAft>
                <a:spcPts val="600"/>
              </a:spcAft>
              <a:buFont typeface="Arial" panose="020B0604020202020204" pitchFamily="34" charset="0"/>
              <a:buChar char="•"/>
            </a:pPr>
            <a:r>
              <a:rPr lang="en-US" sz="2000"/>
              <a:t>Your content will be placed within the format shown in the sample provided.</a:t>
            </a:r>
          </a:p>
          <a:p>
            <a:pPr marL="285750" indent="-285750">
              <a:spcAft>
                <a:spcPts val="600"/>
              </a:spcAft>
              <a:buFont typeface="Arial" panose="020B0604020202020204" pitchFamily="34" charset="0"/>
              <a:buChar char="•"/>
            </a:pPr>
            <a:r>
              <a:rPr lang="en-US" sz="2000"/>
              <a:t>Please submit both HTML and PDF versions of your email.</a:t>
            </a:r>
          </a:p>
          <a:p>
            <a:pPr marL="285750" indent="-285750">
              <a:spcAft>
                <a:spcPts val="600"/>
              </a:spcAft>
              <a:buFont typeface="Arial" panose="020B0604020202020204" pitchFamily="34" charset="0"/>
              <a:buChar char="•"/>
            </a:pPr>
            <a:r>
              <a:rPr lang="en-US" sz="2000"/>
              <a:t>Include your preferred subject line and desired send date/time.</a:t>
            </a:r>
          </a:p>
          <a:p>
            <a:pPr>
              <a:spcAft>
                <a:spcPts val="600"/>
              </a:spcAft>
            </a:pPr>
            <a:endParaRPr lang="en-US" sz="2000" b="1">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endParaRPr lang="en-US" sz="2000" b="1">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endParaRPr lang="en-US" sz="2000">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endParaRPr lang="en-US" sz="2000">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endParaRPr lang="en-US" sz="200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0FBA03BA-D663-C7F6-59FE-B8E98E3AACE4}"/>
              </a:ext>
            </a:extLst>
          </p:cNvPr>
          <p:cNvGrpSpPr/>
          <p:nvPr/>
        </p:nvGrpSpPr>
        <p:grpSpPr>
          <a:xfrm>
            <a:off x="8001957" y="1588560"/>
            <a:ext cx="3274723" cy="4233709"/>
            <a:chOff x="7098987" y="1627826"/>
            <a:chExt cx="3274723" cy="4233709"/>
          </a:xfrm>
        </p:grpSpPr>
        <p:pic>
          <p:nvPicPr>
            <p:cNvPr id="12" name="Picture 11" descr="A white background with text">
              <a:extLst>
                <a:ext uri="{FF2B5EF4-FFF2-40B4-BE49-F238E27FC236}">
                  <a16:creationId xmlns:a16="http://schemas.microsoft.com/office/drawing/2014/main" id="{ACC89605-BA14-8ADB-B585-D92F80E38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987" y="1629219"/>
              <a:ext cx="3259171" cy="4232316"/>
            </a:xfrm>
            <a:prstGeom prst="rect">
              <a:avLst/>
            </a:prstGeom>
            <a:ln>
              <a:solidFill>
                <a:srgbClr val="BFB1D6"/>
              </a:solidFill>
            </a:ln>
          </p:spPr>
        </p:pic>
        <p:sp>
          <p:nvSpPr>
            <p:cNvPr id="14" name="Rectangle 13">
              <a:extLst>
                <a:ext uri="{FF2B5EF4-FFF2-40B4-BE49-F238E27FC236}">
                  <a16:creationId xmlns:a16="http://schemas.microsoft.com/office/drawing/2014/main" id="{2CB51B8B-5BF9-BE79-48F5-CBD20387B43C}"/>
                </a:ext>
              </a:extLst>
            </p:cNvPr>
            <p:cNvSpPr/>
            <p:nvPr/>
          </p:nvSpPr>
          <p:spPr>
            <a:xfrm>
              <a:off x="7103492" y="1627826"/>
              <a:ext cx="3270218" cy="4232438"/>
            </a:xfrm>
            <a:prstGeom prst="rect">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75D95D3-1092-9298-8BE7-04DC931DC762}"/>
                </a:ext>
              </a:extLst>
            </p:cNvPr>
            <p:cNvSpPr/>
            <p:nvPr/>
          </p:nvSpPr>
          <p:spPr>
            <a:xfrm>
              <a:off x="7223760" y="4937760"/>
              <a:ext cx="2948940" cy="82296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creenshot of a social media account&#10;&#10;AI-generated content may be incorrect.">
              <a:extLst>
                <a:ext uri="{FF2B5EF4-FFF2-40B4-BE49-F238E27FC236}">
                  <a16:creationId xmlns:a16="http://schemas.microsoft.com/office/drawing/2014/main" id="{A46DF50B-3F08-7FBE-14C5-C24C6DA3C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987" y="5034764"/>
              <a:ext cx="3259171" cy="825500"/>
            </a:xfrm>
            <a:prstGeom prst="rect">
              <a:avLst/>
            </a:prstGeom>
          </p:spPr>
        </p:pic>
        <p:pic>
          <p:nvPicPr>
            <p:cNvPr id="16" name="Picture 15" descr="A blue and white logo&#10;&#10;AI-generated content may be incorrect.">
              <a:extLst>
                <a:ext uri="{FF2B5EF4-FFF2-40B4-BE49-F238E27FC236}">
                  <a16:creationId xmlns:a16="http://schemas.microsoft.com/office/drawing/2014/main" id="{5C7030D5-8973-D7E8-26D1-DB5BF39C8463}"/>
                </a:ext>
              </a:extLst>
            </p:cNvPr>
            <p:cNvPicPr>
              <a:picLocks noChangeAspect="1"/>
            </p:cNvPicPr>
            <p:nvPr/>
          </p:nvPicPr>
          <p:blipFill>
            <a:blip r:embed="rId4"/>
            <a:stretch>
              <a:fillRect/>
            </a:stretch>
          </p:blipFill>
          <p:spPr>
            <a:xfrm>
              <a:off x="8147394" y="1716815"/>
              <a:ext cx="1104583" cy="469212"/>
            </a:xfrm>
            <a:prstGeom prst="rect">
              <a:avLst/>
            </a:prstGeom>
          </p:spPr>
        </p:pic>
      </p:grpSp>
      <p:pic>
        <p:nvPicPr>
          <p:cNvPr id="17" name="Picture 16" descr="A blue and white logo&#10;&#10;AI-generated content may be incorrect.">
            <a:extLst>
              <a:ext uri="{FF2B5EF4-FFF2-40B4-BE49-F238E27FC236}">
                <a16:creationId xmlns:a16="http://schemas.microsoft.com/office/drawing/2014/main" id="{F7523970-80D5-55E6-45B9-BEF11888F53D}"/>
              </a:ext>
            </a:extLst>
          </p:cNvPr>
          <p:cNvPicPr>
            <a:picLocks noChangeAspect="1"/>
          </p:cNvPicPr>
          <p:nvPr/>
        </p:nvPicPr>
        <p:blipFill>
          <a:blip r:embed="rId4"/>
          <a:stretch>
            <a:fillRect/>
          </a:stretch>
        </p:blipFill>
        <p:spPr>
          <a:xfrm>
            <a:off x="265401" y="190049"/>
            <a:ext cx="2238703" cy="950970"/>
          </a:xfrm>
          <a:prstGeom prst="rect">
            <a:avLst/>
          </a:prstGeom>
        </p:spPr>
      </p:pic>
    </p:spTree>
    <p:extLst>
      <p:ext uri="{BB962C8B-B14F-4D97-AF65-F5344CB8AC3E}">
        <p14:creationId xmlns:p14="http://schemas.microsoft.com/office/powerpoint/2010/main" val="303026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3424462" y="697992"/>
            <a:ext cx="5178021"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EXPORTING HTML &amp; TESTING</a:t>
            </a:r>
          </a:p>
        </p:txBody>
      </p:sp>
      <p:sp>
        <p:nvSpPr>
          <p:cNvPr id="13" name="TextBox 12">
            <a:extLst>
              <a:ext uri="{FF2B5EF4-FFF2-40B4-BE49-F238E27FC236}">
                <a16:creationId xmlns:a16="http://schemas.microsoft.com/office/drawing/2014/main" id="{5EFE74D7-9EB7-0433-462A-158CE066E5AC}"/>
              </a:ext>
            </a:extLst>
          </p:cNvPr>
          <p:cNvSpPr txBox="1"/>
          <p:nvPr/>
        </p:nvSpPr>
        <p:spPr>
          <a:xfrm>
            <a:off x="905577" y="1526970"/>
            <a:ext cx="10215789" cy="4401205"/>
          </a:xfrm>
          <a:prstGeom prst="rect">
            <a:avLst/>
          </a:prstGeom>
          <a:noFill/>
        </p:spPr>
        <p:txBody>
          <a:bodyPr wrap="square" lIns="91440" tIns="45720" rIns="91440" bIns="45720" rtlCol="0" anchor="t">
            <a:spAutoFit/>
          </a:bodyPr>
          <a:lstStyle/>
          <a:p>
            <a:pPr algn="ctr"/>
            <a:r>
              <a:rPr lang="en-US" sz="2000"/>
              <a:t>As a small team ourselves, we understand that not everyone has the time or expertise to create pixel-perfect HTML emails. Many of our sponsors choose to build their emails within their own email marketing platforms before sharing them with us, and that works just fine!</a:t>
            </a:r>
          </a:p>
          <a:p>
            <a:pPr algn="ctr"/>
            <a:endParaRPr lang="en-US" sz="2000"/>
          </a:p>
          <a:p>
            <a:pPr algn="ctr"/>
            <a:r>
              <a:rPr lang="en-US" sz="2000"/>
              <a:t>If you're designing within your own system, please be sure to test your email across multiple browsers and email clients to ensure it displays correctly and provides a smooth user experience.</a:t>
            </a:r>
          </a:p>
          <a:p>
            <a:pPr algn="ctr"/>
            <a:endParaRPr lang="en-US" sz="2000"/>
          </a:p>
          <a:p>
            <a:pPr algn="ctr"/>
            <a:r>
              <a:rPr lang="en-US" sz="2000"/>
              <a:t>If you're unsure how to export HTML from your platform, we've included helpful guides below for some of the most commonly used email marketing tools.</a:t>
            </a:r>
          </a:p>
          <a:p>
            <a:pPr algn="ctr"/>
            <a:endParaRPr lang="en-US" sz="2000">
              <a:ea typeface="Source Sans Pro" panose="020B0503030403020204" pitchFamily="34" charset="0"/>
            </a:endParaRPr>
          </a:p>
          <a:p>
            <a:pPr algn="ctr"/>
            <a:r>
              <a:rPr lang="en-US" sz="2000" u="sng">
                <a:solidFill>
                  <a:srgbClr val="2E3173"/>
                </a:solidFill>
                <a:hlinkClick r:id="rId2">
                  <a:extLst>
                    <a:ext uri="{A12FA001-AC4F-418D-AE19-62706E023703}">
                      <ahyp:hlinkClr xmlns:ahyp="http://schemas.microsoft.com/office/drawing/2018/hyperlinkcolor" val="tx"/>
                    </a:ext>
                  </a:extLst>
                </a:hlinkClick>
              </a:rPr>
              <a:t>Mailchimp</a:t>
            </a:r>
            <a:r>
              <a:rPr lang="en-US" sz="2000"/>
              <a:t>, </a:t>
            </a:r>
            <a:r>
              <a:rPr lang="en-US" sz="2000" u="sng">
                <a:solidFill>
                  <a:srgbClr val="2E3173"/>
                </a:solidFill>
                <a:hlinkClick r:id="rId3">
                  <a:extLst>
                    <a:ext uri="{A12FA001-AC4F-418D-AE19-62706E023703}">
                      <ahyp:hlinkClr xmlns:ahyp="http://schemas.microsoft.com/office/drawing/2018/hyperlinkcolor" val="tx"/>
                    </a:ext>
                  </a:extLst>
                </a:hlinkClick>
              </a:rPr>
              <a:t>ActiveCampaign</a:t>
            </a:r>
            <a:r>
              <a:rPr lang="en-US" sz="2000"/>
              <a:t>, </a:t>
            </a:r>
            <a:r>
              <a:rPr lang="en-US" sz="2000" u="sng">
                <a:solidFill>
                  <a:srgbClr val="2E3173"/>
                </a:solidFill>
                <a:hlinkClick r:id="rId4">
                  <a:extLst>
                    <a:ext uri="{A12FA001-AC4F-418D-AE19-62706E023703}">
                      <ahyp:hlinkClr xmlns:ahyp="http://schemas.microsoft.com/office/drawing/2018/hyperlinkcolor" val="tx"/>
                    </a:ext>
                  </a:extLst>
                </a:hlinkClick>
              </a:rPr>
              <a:t>Hubspot</a:t>
            </a:r>
            <a:r>
              <a:rPr lang="en-US" sz="2000"/>
              <a:t>, </a:t>
            </a:r>
            <a:r>
              <a:rPr lang="en-US" sz="2000" u="sng">
                <a:solidFill>
                  <a:srgbClr val="2E3173"/>
                </a:solidFill>
                <a:hlinkClick r:id="rId5">
                  <a:extLst>
                    <a:ext uri="{A12FA001-AC4F-418D-AE19-62706E023703}">
                      <ahyp:hlinkClr xmlns:ahyp="http://schemas.microsoft.com/office/drawing/2018/hyperlinkcolor" val="tx"/>
                    </a:ext>
                  </a:extLst>
                </a:hlinkClick>
              </a:rPr>
              <a:t>SendGrid</a:t>
            </a:r>
            <a:r>
              <a:rPr lang="en-US" sz="2000"/>
              <a:t>, </a:t>
            </a:r>
            <a:r>
              <a:rPr lang="en-US" sz="2000" u="sng">
                <a:solidFill>
                  <a:srgbClr val="2E3173"/>
                </a:solidFill>
                <a:hlinkClick r:id="rId6">
                  <a:extLst>
                    <a:ext uri="{A12FA001-AC4F-418D-AE19-62706E023703}">
                      <ahyp:hlinkClr xmlns:ahyp="http://schemas.microsoft.com/office/drawing/2018/hyperlinkcolor" val="tx"/>
                    </a:ext>
                  </a:extLst>
                </a:hlinkClick>
              </a:rPr>
              <a:t>Klaviyo</a:t>
            </a:r>
            <a:r>
              <a:rPr lang="en-US" sz="2000"/>
              <a:t>, </a:t>
            </a:r>
            <a:r>
              <a:rPr lang="en-US" sz="2000" u="sng">
                <a:solidFill>
                  <a:srgbClr val="2E3173"/>
                </a:solidFill>
                <a:hlinkClick r:id="rId7">
                  <a:extLst>
                    <a:ext uri="{A12FA001-AC4F-418D-AE19-62706E023703}">
                      <ahyp:hlinkClr xmlns:ahyp="http://schemas.microsoft.com/office/drawing/2018/hyperlinkcolor" val="tx"/>
                    </a:ext>
                  </a:extLst>
                </a:hlinkClick>
              </a:rPr>
              <a:t>AWeber</a:t>
            </a:r>
            <a:r>
              <a:rPr lang="en-US" sz="2000"/>
              <a:t>, </a:t>
            </a:r>
            <a:r>
              <a:rPr lang="en-US" sz="2000" u="sng">
                <a:solidFill>
                  <a:srgbClr val="2E3173"/>
                </a:solidFill>
                <a:hlinkClick r:id="rId8">
                  <a:extLst>
                    <a:ext uri="{A12FA001-AC4F-418D-AE19-62706E023703}">
                      <ahyp:hlinkClr xmlns:ahyp="http://schemas.microsoft.com/office/drawing/2018/hyperlinkcolor" val="tx"/>
                    </a:ext>
                  </a:extLst>
                </a:hlinkClick>
              </a:rPr>
              <a:t>iContact</a:t>
            </a:r>
            <a:r>
              <a:rPr lang="en-US" sz="2000"/>
              <a:t>.</a:t>
            </a:r>
          </a:p>
          <a:p>
            <a:pPr algn="ctr"/>
            <a:endParaRPr lang="en-US" sz="2000"/>
          </a:p>
          <a:p>
            <a:pPr algn="ctr"/>
            <a:r>
              <a:rPr lang="en-US" sz="2000"/>
              <a:t>NPACE will send a test message to your team prior to the send date/time. </a:t>
            </a:r>
          </a:p>
          <a:p>
            <a:pPr algn="ctr"/>
            <a:endParaRPr lang="en-US" sz="2000">
              <a:latin typeface="Montserrat" pitchFamily="2" charset="0"/>
              <a:ea typeface="Source Sans Pro" panose="020B0503030403020204" pitchFamily="34" charset="0"/>
            </a:endParaRPr>
          </a:p>
        </p:txBody>
      </p:sp>
      <p:cxnSp>
        <p:nvCxnSpPr>
          <p:cNvPr id="9" name="Straight Connector 8">
            <a:extLst>
              <a:ext uri="{FF2B5EF4-FFF2-40B4-BE49-F238E27FC236}">
                <a16:creationId xmlns:a16="http://schemas.microsoft.com/office/drawing/2014/main" id="{0AACA32C-7D68-FCAB-C915-53D9AA87E5A9}"/>
              </a:ext>
            </a:extLst>
          </p:cNvPr>
          <p:cNvCxnSpPr>
            <a:cxnSpLocks/>
          </p:cNvCxnSpPr>
          <p:nvPr/>
        </p:nvCxnSpPr>
        <p:spPr>
          <a:xfrm flipH="1" flipV="1">
            <a:off x="3144095" y="1259116"/>
            <a:ext cx="5782916" cy="12557"/>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logo&#10;&#10;AI-generated content may be incorrect.">
            <a:extLst>
              <a:ext uri="{FF2B5EF4-FFF2-40B4-BE49-F238E27FC236}">
                <a16:creationId xmlns:a16="http://schemas.microsoft.com/office/drawing/2014/main" id="{517A6861-1919-7B04-81A1-5344E3F7C207}"/>
              </a:ext>
            </a:extLst>
          </p:cNvPr>
          <p:cNvPicPr>
            <a:picLocks noChangeAspect="1"/>
          </p:cNvPicPr>
          <p:nvPr/>
        </p:nvPicPr>
        <p:blipFill>
          <a:blip r:embed="rId9"/>
          <a:stretch>
            <a:fillRect/>
          </a:stretch>
        </p:blipFill>
        <p:spPr>
          <a:xfrm>
            <a:off x="265401" y="190049"/>
            <a:ext cx="2238703" cy="950970"/>
          </a:xfrm>
          <a:prstGeom prst="rect">
            <a:avLst/>
          </a:prstGeom>
        </p:spPr>
      </p:pic>
    </p:spTree>
    <p:extLst>
      <p:ext uri="{BB962C8B-B14F-4D97-AF65-F5344CB8AC3E}">
        <p14:creationId xmlns:p14="http://schemas.microsoft.com/office/powerpoint/2010/main" val="263165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flipV="1">
            <a:off x="3186626" y="1267473"/>
            <a:ext cx="5782916" cy="12557"/>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FE74D7-9EB7-0433-462A-158CE066E5AC}"/>
              </a:ext>
            </a:extLst>
          </p:cNvPr>
          <p:cNvSpPr txBox="1"/>
          <p:nvPr/>
        </p:nvSpPr>
        <p:spPr>
          <a:xfrm>
            <a:off x="368220" y="1957693"/>
            <a:ext cx="6661230" cy="4062651"/>
          </a:xfrm>
          <a:prstGeom prst="rect">
            <a:avLst/>
          </a:prstGeom>
          <a:noFill/>
        </p:spPr>
        <p:txBody>
          <a:bodyPr wrap="square" rtlCol="0">
            <a:spAutoFit/>
          </a:bodyPr>
          <a:lstStyle/>
          <a:p>
            <a:pPr algn="ctr"/>
            <a:r>
              <a:rPr lang="en-US" sz="2000"/>
              <a:t>Before submitting your HTML email to NPACE, please remove any unsubscribe links associated with your organization. </a:t>
            </a:r>
          </a:p>
          <a:p>
            <a:pPr algn="ctr"/>
            <a:endParaRPr lang="en-US" sz="2000"/>
          </a:p>
          <a:p>
            <a:pPr algn="ctr"/>
            <a:r>
              <a:rPr lang="en-US" sz="2000"/>
              <a:t>NPACE uses a unique unsubscribe link tied to our database to manage opt-outs effectively.</a:t>
            </a:r>
          </a:p>
          <a:p>
            <a:pPr algn="ctr"/>
            <a:endParaRPr lang="en-US" sz="2000"/>
          </a:p>
          <a:p>
            <a:pPr algn="ctr"/>
            <a:r>
              <a:rPr lang="en-US" sz="2000"/>
              <a:t>While unsubscribe requests are rare, including multiple unsubscribe links can lead to confusion and may prevent users from successfully opting out. </a:t>
            </a:r>
          </a:p>
          <a:p>
            <a:pPr algn="ctr"/>
            <a:endParaRPr lang="en-US" sz="2000"/>
          </a:p>
          <a:p>
            <a:pPr algn="ctr"/>
            <a:r>
              <a:rPr lang="en-US" sz="2000"/>
              <a:t>Ensuring a single, consistent unsubscribe option helps maintain clarity and protects the user experience.</a:t>
            </a:r>
          </a:p>
          <a:p>
            <a:pPr algn="ctr"/>
            <a:endParaRPr lang="en-US">
              <a:ea typeface="Source Sans Pro" panose="020B0503030403020204" pitchFamily="34" charset="0"/>
            </a:endParaRPr>
          </a:p>
        </p:txBody>
      </p:sp>
      <p:pic>
        <p:nvPicPr>
          <p:cNvPr id="3076" name="Picture 4" descr="Unsubscribe Label Stock Illustrations – 50 Unsubscribe Label Stock  Illustrations, Vectors &amp; Clipart - Dreamstime">
            <a:extLst>
              <a:ext uri="{FF2B5EF4-FFF2-40B4-BE49-F238E27FC236}">
                <a16:creationId xmlns:a16="http://schemas.microsoft.com/office/drawing/2014/main" id="{E4BA05D7-BB52-711B-7346-585D5657E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25" t="2637" r="1242" b="4610"/>
          <a:stretch>
            <a:fillRect/>
          </a:stretch>
        </p:blipFill>
        <p:spPr bwMode="auto">
          <a:xfrm rot="876464">
            <a:off x="7198629" y="2257296"/>
            <a:ext cx="4736717" cy="26424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and Click Icon PNG Images, Vectors Free Download - Pngtree">
            <a:extLst>
              <a:ext uri="{FF2B5EF4-FFF2-40B4-BE49-F238E27FC236}">
                <a16:creationId xmlns:a16="http://schemas.microsoft.com/office/drawing/2014/main" id="{CB637F2B-2199-0872-054C-C7FDE25372C9}"/>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47569" y="3578514"/>
            <a:ext cx="2441830" cy="24418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logo&#10;&#10;AI-generated content may be incorrect.">
            <a:extLst>
              <a:ext uri="{FF2B5EF4-FFF2-40B4-BE49-F238E27FC236}">
                <a16:creationId xmlns:a16="http://schemas.microsoft.com/office/drawing/2014/main" id="{EB7584F4-8E9E-F79A-3502-F738B55196C8}"/>
              </a:ext>
            </a:extLst>
          </p:cNvPr>
          <p:cNvPicPr>
            <a:picLocks noChangeAspect="1"/>
          </p:cNvPicPr>
          <p:nvPr/>
        </p:nvPicPr>
        <p:blipFill>
          <a:blip r:embed="rId4"/>
          <a:stretch>
            <a:fillRect/>
          </a:stretch>
        </p:blipFill>
        <p:spPr>
          <a:xfrm>
            <a:off x="265401" y="190049"/>
            <a:ext cx="2238703" cy="950970"/>
          </a:xfrm>
          <a:prstGeom prst="rect">
            <a:avLst/>
          </a:prstGeom>
        </p:spPr>
      </p:pic>
      <p:sp>
        <p:nvSpPr>
          <p:cNvPr id="7" name="TextBox 6">
            <a:extLst>
              <a:ext uri="{FF2B5EF4-FFF2-40B4-BE49-F238E27FC236}">
                <a16:creationId xmlns:a16="http://schemas.microsoft.com/office/drawing/2014/main" id="{5E66E640-DAFB-B876-139B-582A962176C9}"/>
              </a:ext>
            </a:extLst>
          </p:cNvPr>
          <p:cNvSpPr txBox="1"/>
          <p:nvPr/>
        </p:nvSpPr>
        <p:spPr>
          <a:xfrm>
            <a:off x="3222456" y="718608"/>
            <a:ext cx="5747086"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REMOVING UNSUBSCRIBE LINKS</a:t>
            </a:r>
          </a:p>
        </p:txBody>
      </p:sp>
    </p:spTree>
    <p:extLst>
      <p:ext uri="{BB962C8B-B14F-4D97-AF65-F5344CB8AC3E}">
        <p14:creationId xmlns:p14="http://schemas.microsoft.com/office/powerpoint/2010/main" val="214664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a:off x="4343973" y="1205260"/>
            <a:ext cx="2672206"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FE74D7-9EB7-0433-462A-158CE066E5AC}"/>
              </a:ext>
            </a:extLst>
          </p:cNvPr>
          <p:cNvSpPr txBox="1"/>
          <p:nvPr/>
        </p:nvSpPr>
        <p:spPr>
          <a:xfrm>
            <a:off x="357465" y="1923773"/>
            <a:ext cx="7666395" cy="3785652"/>
          </a:xfrm>
          <a:prstGeom prst="rect">
            <a:avLst/>
          </a:prstGeom>
          <a:noFill/>
        </p:spPr>
        <p:txBody>
          <a:bodyPr wrap="square" rtlCol="0">
            <a:spAutoFit/>
          </a:bodyPr>
          <a:lstStyle/>
          <a:p>
            <a:pPr algn="ctr"/>
            <a:r>
              <a:rPr lang="en-US" sz="2000"/>
              <a:t>We understand that your brand guidelines may require the use of specific fonts in your marketing communications, and we’ll do our best to accommodate those preferences.</a:t>
            </a:r>
          </a:p>
          <a:p>
            <a:pPr algn="ctr"/>
            <a:endParaRPr lang="en-US" sz="2000"/>
          </a:p>
          <a:p>
            <a:pPr algn="ctr"/>
            <a:r>
              <a:rPr lang="en-US" sz="2000"/>
              <a:t>However, we strongly recommend using web-safe fonts whenever possible to ensure consistent rendering across email clients and devices.</a:t>
            </a:r>
          </a:p>
          <a:p>
            <a:pPr algn="ctr"/>
            <a:endParaRPr lang="en-US" sz="2000"/>
          </a:p>
          <a:p>
            <a:pPr algn="ctr"/>
            <a:r>
              <a:rPr lang="en-US" sz="2000"/>
              <a:t>If you choose to use custom fonts, please be sure to include fallback fonts in your CSS. This ensures that your message remains readable and visually aligned with your brand—even if the custom font isn’t supported by the recipient’s email client.</a:t>
            </a:r>
          </a:p>
          <a:p>
            <a:pPr algn="ctr"/>
            <a:endParaRPr lang="en-US" sz="2000">
              <a:ea typeface="Source Sans Pro" panose="020B0503030403020204" pitchFamily="34" charset="0"/>
            </a:endParaRPr>
          </a:p>
        </p:txBody>
      </p:sp>
      <p:pic>
        <p:nvPicPr>
          <p:cNvPr id="14" name="Picture 2" descr="The best email fonts are the ones already included in Outlook! « Email  &amp;amp;Amp; Outlook">
            <a:extLst>
              <a:ext uri="{FF2B5EF4-FFF2-40B4-BE49-F238E27FC236}">
                <a16:creationId xmlns:a16="http://schemas.microsoft.com/office/drawing/2014/main" id="{52255C21-AF8F-CC5A-AD9D-084689E3F1AB}"/>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56005" y="2074927"/>
            <a:ext cx="3478530" cy="27828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logo&#10;&#10;AI-generated content may be incorrect.">
            <a:extLst>
              <a:ext uri="{FF2B5EF4-FFF2-40B4-BE49-F238E27FC236}">
                <a16:creationId xmlns:a16="http://schemas.microsoft.com/office/drawing/2014/main" id="{3F7FD019-96A3-BBDD-F4A0-D8014AB65671}"/>
              </a:ext>
            </a:extLst>
          </p:cNvPr>
          <p:cNvPicPr>
            <a:picLocks noChangeAspect="1"/>
          </p:cNvPicPr>
          <p:nvPr/>
        </p:nvPicPr>
        <p:blipFill>
          <a:blip r:embed="rId4"/>
          <a:stretch>
            <a:fillRect/>
          </a:stretch>
        </p:blipFill>
        <p:spPr>
          <a:xfrm>
            <a:off x="265401" y="190049"/>
            <a:ext cx="2238703" cy="950970"/>
          </a:xfrm>
          <a:prstGeom prst="rect">
            <a:avLst/>
          </a:prstGeom>
        </p:spPr>
      </p:pic>
      <p:sp>
        <p:nvSpPr>
          <p:cNvPr id="7" name="TextBox 6">
            <a:extLst>
              <a:ext uri="{FF2B5EF4-FFF2-40B4-BE49-F238E27FC236}">
                <a16:creationId xmlns:a16="http://schemas.microsoft.com/office/drawing/2014/main" id="{52C91339-D80E-9976-A0D8-5C471490868A}"/>
              </a:ext>
            </a:extLst>
          </p:cNvPr>
          <p:cNvSpPr txBox="1"/>
          <p:nvPr/>
        </p:nvSpPr>
        <p:spPr>
          <a:xfrm>
            <a:off x="4846944" y="718513"/>
            <a:ext cx="2489784"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EMAIL FONTS</a:t>
            </a:r>
          </a:p>
        </p:txBody>
      </p:sp>
      <p:cxnSp>
        <p:nvCxnSpPr>
          <p:cNvPr id="9" name="Straight Connector 8">
            <a:extLst>
              <a:ext uri="{FF2B5EF4-FFF2-40B4-BE49-F238E27FC236}">
                <a16:creationId xmlns:a16="http://schemas.microsoft.com/office/drawing/2014/main" id="{8AACAA2E-61F4-813E-1943-66D8C6CB183B}"/>
              </a:ext>
            </a:extLst>
          </p:cNvPr>
          <p:cNvCxnSpPr>
            <a:cxnSpLocks/>
          </p:cNvCxnSpPr>
          <p:nvPr/>
        </p:nvCxnSpPr>
        <p:spPr>
          <a:xfrm flipH="1">
            <a:off x="4166638" y="1205260"/>
            <a:ext cx="36576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91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2903543" y="693186"/>
            <a:ext cx="6450991" cy="584775"/>
          </a:xfrm>
          <a:prstGeom prst="rect">
            <a:avLst/>
          </a:prstGeom>
          <a:noFill/>
        </p:spPr>
        <p:txBody>
          <a:bodyPr wrap="square" rtlCol="0">
            <a:spAutoFit/>
          </a:bodyPr>
          <a:lstStyle/>
          <a:p>
            <a:r>
              <a:rPr lang="en-US" sz="3200">
                <a:latin typeface="Source Sans Pro" panose="020B0503030403020204" pitchFamily="34" charset="0"/>
                <a:ea typeface="Source Sans Pro" panose="020B0503030403020204" pitchFamily="34" charset="0"/>
              </a:rPr>
              <a:t>SOCIAL MEDIA POST GUIDELINES</a:t>
            </a:r>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a:off x="2860209" y="1261132"/>
            <a:ext cx="5841759"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FE74D7-9EB7-0433-462A-158CE066E5AC}"/>
              </a:ext>
            </a:extLst>
          </p:cNvPr>
          <p:cNvSpPr txBox="1"/>
          <p:nvPr/>
        </p:nvSpPr>
        <p:spPr>
          <a:xfrm>
            <a:off x="926527" y="1743647"/>
            <a:ext cx="10405022" cy="1107996"/>
          </a:xfrm>
          <a:prstGeom prst="rect">
            <a:avLst/>
          </a:prstGeom>
          <a:noFill/>
        </p:spPr>
        <p:txBody>
          <a:bodyPr wrap="square" rtlCol="0">
            <a:spAutoFit/>
          </a:bodyPr>
          <a:lstStyle/>
          <a:p>
            <a:pPr algn="ctr"/>
            <a:r>
              <a:rPr lang="en-US" sz="2200">
                <a:latin typeface="Calibri" panose="020F0502020204030204" pitchFamily="34" charset="0"/>
                <a:ea typeface="Source Sans Pro" panose="020B0503030403020204" pitchFamily="34" charset="0"/>
                <a:cs typeface="Calibri" panose="020F0502020204030204" pitchFamily="34" charset="0"/>
              </a:rPr>
              <a:t>A social media post with NPACE will allow your company to access over 10,000 followers on the NPACE social media accounts (Facebook, Twitter, Instagram, TikTok and LinkedIn)</a:t>
            </a:r>
          </a:p>
          <a:p>
            <a:pPr algn="ctr"/>
            <a:endParaRPr lang="en-US" sz="2200">
              <a:latin typeface="Calibri" panose="020F0502020204030204" pitchFamily="34" charset="0"/>
              <a:ea typeface="Source Sans Pro" panose="020B0503030403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5B3540F-740B-F917-09AA-1AF2FA83714C}"/>
              </a:ext>
            </a:extLst>
          </p:cNvPr>
          <p:cNvSpPr txBox="1"/>
          <p:nvPr/>
        </p:nvSpPr>
        <p:spPr>
          <a:xfrm>
            <a:off x="476743" y="2942887"/>
            <a:ext cx="6216300" cy="3477875"/>
          </a:xfrm>
          <a:prstGeom prst="rect">
            <a:avLst/>
          </a:prstGeom>
          <a:noFill/>
        </p:spPr>
        <p:txBody>
          <a:bodyPr wrap="square" rtlCol="0">
            <a:spAutoFit/>
          </a:bodyPr>
          <a:lstStyle/>
          <a:p>
            <a:r>
              <a:rPr lang="en-US" sz="2200" b="1" u="sng">
                <a:latin typeface="Calibri" panose="020F0502020204030204" pitchFamily="34" charset="0"/>
                <a:ea typeface="Source Sans Pro" panose="020B0503030403020204" pitchFamily="34" charset="0"/>
                <a:cs typeface="Calibri" panose="020F0502020204030204" pitchFamily="34" charset="0"/>
              </a:rPr>
              <a:t>Post Submission Guidelines</a:t>
            </a:r>
          </a:p>
          <a:p>
            <a:pPr marL="285750" indent="-285750">
              <a:buFont typeface="Arial" panose="020B0604020202020204" pitchFamily="34" charset="0"/>
              <a:buChar char="•"/>
            </a:pPr>
            <a:endParaRPr lang="en-US" sz="2200">
              <a:latin typeface="Calibri" panose="020F0502020204030204" pitchFamily="34" charset="0"/>
              <a:ea typeface="Source Sans Pro" panose="020B0503030403020204" pitchFamily="34" charset="0"/>
              <a:cs typeface="Calibri" panose="020F0502020204030204" pitchFamily="34" charset="0"/>
            </a:endParaRPr>
          </a:p>
          <a:p>
            <a:pPr marL="285750" indent="-285750">
              <a:buFont typeface="Arial" panose="020B0604020202020204" pitchFamily="34" charset="0"/>
              <a:buChar char="•"/>
            </a:pPr>
            <a:r>
              <a:rPr lang="en-US" sz="2200">
                <a:latin typeface="Calibri" panose="020F0502020204030204" pitchFamily="34" charset="0"/>
                <a:ea typeface="Source Sans Pro" panose="020B0503030403020204" pitchFamily="34" charset="0"/>
                <a:cs typeface="Calibri" panose="020F0502020204030204" pitchFamily="34" charset="0"/>
              </a:rPr>
              <a:t>Text- 280 characters for Twitter, and up to 500 characters for LinkedIn, Instagram, and Facebook</a:t>
            </a:r>
          </a:p>
          <a:p>
            <a:pPr marL="285750" indent="-285750">
              <a:buFont typeface="Arial" panose="020B0604020202020204" pitchFamily="34" charset="0"/>
              <a:buChar char="•"/>
            </a:pPr>
            <a:r>
              <a:rPr lang="en-US" sz="2200">
                <a:latin typeface="Calibri" panose="020F0502020204030204" pitchFamily="34" charset="0"/>
                <a:ea typeface="Source Sans Pro" panose="020B0503030403020204" pitchFamily="34" charset="0"/>
                <a:cs typeface="Calibri" panose="020F0502020204030204" pitchFamily="34" charset="0"/>
              </a:rPr>
              <a:t>Headline- 25 characters</a:t>
            </a:r>
          </a:p>
          <a:p>
            <a:pPr marL="285750" indent="-285750">
              <a:buFont typeface="Arial" panose="020B0604020202020204" pitchFamily="34" charset="0"/>
              <a:buChar char="•"/>
            </a:pPr>
            <a:r>
              <a:rPr lang="en-US" sz="2200">
                <a:latin typeface="Calibri" panose="020F0502020204030204" pitchFamily="34" charset="0"/>
                <a:ea typeface="Source Sans Pro" panose="020B0503030403020204" pitchFamily="34" charset="0"/>
                <a:cs typeface="Calibri" panose="020F0502020204030204" pitchFamily="34" charset="0"/>
              </a:rPr>
              <a:t>Link Description/CTA- 30 characters</a:t>
            </a:r>
          </a:p>
          <a:p>
            <a:pPr marL="285750" indent="-285750">
              <a:buFont typeface="Arial" panose="020B0604020202020204" pitchFamily="34" charset="0"/>
              <a:buChar char="•"/>
            </a:pPr>
            <a:r>
              <a:rPr lang="en-US" sz="2200">
                <a:latin typeface="Calibri" panose="020F0502020204030204" pitchFamily="34" charset="0"/>
                <a:ea typeface="Source Sans Pro" panose="020B0503030403020204" pitchFamily="34" charset="0"/>
                <a:cs typeface="Calibri" panose="020F0502020204030204" pitchFamily="34" charset="0"/>
              </a:rPr>
              <a:t>URL Link (please shorten if possible)</a:t>
            </a:r>
          </a:p>
          <a:p>
            <a:pPr marL="285750" indent="-285750">
              <a:buFont typeface="Arial" panose="020B0604020202020204" pitchFamily="34" charset="0"/>
              <a:buChar char="•"/>
            </a:pPr>
            <a:endParaRPr lang="en-US" sz="2200">
              <a:latin typeface="Calibri" panose="020F0502020204030204" pitchFamily="34" charset="0"/>
              <a:ea typeface="Source Sans Pro" panose="020B0503030403020204" pitchFamily="34" charset="0"/>
              <a:cs typeface="Calibri" panose="020F0502020204030204" pitchFamily="34" charset="0"/>
            </a:endParaRPr>
          </a:p>
          <a:p>
            <a:endParaRPr lang="en-US" sz="2200">
              <a:latin typeface="Calibri" panose="020F0502020204030204" pitchFamily="34" charset="0"/>
              <a:ea typeface="Source Sans Pro" panose="020B0503030403020204" pitchFamily="34" charset="0"/>
              <a:cs typeface="Calibri" panose="020F0502020204030204" pitchFamily="34" charset="0"/>
            </a:endParaRPr>
          </a:p>
          <a:p>
            <a:endParaRPr lang="en-US" sz="220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1525222-41F5-93E1-CC87-C977059752B2}"/>
              </a:ext>
            </a:extLst>
          </p:cNvPr>
          <p:cNvSpPr txBox="1"/>
          <p:nvPr/>
        </p:nvSpPr>
        <p:spPr>
          <a:xfrm>
            <a:off x="6693043" y="2942887"/>
            <a:ext cx="5578190" cy="2800767"/>
          </a:xfrm>
          <a:prstGeom prst="rect">
            <a:avLst/>
          </a:prstGeom>
          <a:noFill/>
        </p:spPr>
        <p:txBody>
          <a:bodyPr wrap="square" rtlCol="0">
            <a:spAutoFit/>
          </a:bodyPr>
          <a:lstStyle/>
          <a:p>
            <a:r>
              <a:rPr lang="en-US" sz="2200" b="1" u="sng">
                <a:latin typeface="Calibri" panose="020F0502020204030204" pitchFamily="34" charset="0"/>
                <a:ea typeface="Source Sans Pro" panose="020B0503030403020204" pitchFamily="34" charset="0"/>
                <a:cs typeface="Calibri" panose="020F0502020204030204" pitchFamily="34" charset="0"/>
              </a:rPr>
              <a:t>Image/Video Guidelines</a:t>
            </a:r>
          </a:p>
          <a:p>
            <a:pPr marL="285750" indent="-285750">
              <a:buFont typeface="Arial" panose="020B0604020202020204" pitchFamily="34" charset="0"/>
              <a:buChar char="•"/>
            </a:pPr>
            <a:endParaRPr lang="en-US" sz="2200">
              <a:latin typeface="Calibri" panose="020F0502020204030204" pitchFamily="34" charset="0"/>
              <a:ea typeface="Source Sans Pro" panose="020B0503030403020204" pitchFamily="34" charset="0"/>
              <a:cs typeface="Calibri" panose="020F0502020204030204" pitchFamily="34" charset="0"/>
            </a:endParaRPr>
          </a:p>
          <a:p>
            <a:pPr marL="285750" indent="-285750">
              <a:buFont typeface="Arial" panose="020B0604020202020204" pitchFamily="34" charset="0"/>
              <a:buChar char="•"/>
            </a:pPr>
            <a:r>
              <a:rPr lang="en-US" sz="2200">
                <a:latin typeface="Calibri" panose="020F0502020204030204" pitchFamily="34" charset="0"/>
                <a:ea typeface="Source Sans Pro" panose="020B0503030403020204" pitchFamily="34" charset="0"/>
                <a:cs typeface="Calibri" panose="020F0502020204030204" pitchFamily="34" charset="0"/>
              </a:rPr>
              <a:t>Twitter- 1024 x 512px</a:t>
            </a:r>
          </a:p>
          <a:p>
            <a:pPr marL="285750" indent="-285750">
              <a:buFont typeface="Arial" panose="020B0604020202020204" pitchFamily="34" charset="0"/>
              <a:buChar char="•"/>
            </a:pPr>
            <a:r>
              <a:rPr lang="en-US" sz="2200">
                <a:latin typeface="Calibri" panose="020F0502020204030204" pitchFamily="34" charset="0"/>
                <a:ea typeface="Source Sans Pro" panose="020B0503030403020204" pitchFamily="34" charset="0"/>
                <a:cs typeface="Calibri" panose="020F0502020204030204" pitchFamily="34" charset="0"/>
              </a:rPr>
              <a:t>LinkedIn- 1200 x 628px</a:t>
            </a:r>
          </a:p>
          <a:p>
            <a:pPr marL="285750" indent="-285750">
              <a:buFont typeface="Arial" panose="020B0604020202020204" pitchFamily="34" charset="0"/>
              <a:buChar char="•"/>
            </a:pPr>
            <a:r>
              <a:rPr lang="en-US" sz="2200">
                <a:latin typeface="Calibri" panose="020F0502020204030204" pitchFamily="34" charset="0"/>
                <a:ea typeface="Source Sans Pro" panose="020B0503030403020204" pitchFamily="34" charset="0"/>
                <a:cs typeface="Calibri" panose="020F0502020204030204" pitchFamily="34" charset="0"/>
              </a:rPr>
              <a:t>Instagram &amp; Facebook- 1080 x 1080px</a:t>
            </a:r>
          </a:p>
          <a:p>
            <a:pPr marL="285750" indent="-285750">
              <a:buFont typeface="Arial" panose="020B0604020202020204" pitchFamily="34" charset="0"/>
              <a:buChar char="•"/>
            </a:pPr>
            <a:r>
              <a:rPr lang="en-US" sz="2200">
                <a:latin typeface="Calibri" panose="020F0502020204030204" pitchFamily="34" charset="0"/>
                <a:ea typeface="Source Sans Pro" panose="020B0503030403020204" pitchFamily="34" charset="0"/>
                <a:cs typeface="Calibri" panose="020F0502020204030204" pitchFamily="34" charset="0"/>
              </a:rPr>
              <a:t>Tik-Tok – MP4 Video size 9:16, 1080x1920px</a:t>
            </a:r>
          </a:p>
          <a:p>
            <a:endParaRPr lang="en-US" sz="2200">
              <a:latin typeface="Calibri" panose="020F0502020204030204" pitchFamily="34" charset="0"/>
              <a:ea typeface="Source Sans Pro" panose="020B0503030403020204" pitchFamily="34" charset="0"/>
              <a:cs typeface="Calibri" panose="020F0502020204030204" pitchFamily="34" charset="0"/>
            </a:endParaRPr>
          </a:p>
          <a:p>
            <a:endParaRPr lang="en-US" sz="2200">
              <a:latin typeface="Calibri" panose="020F0502020204030204" pitchFamily="34" charset="0"/>
              <a:cs typeface="Calibri" panose="020F0502020204030204" pitchFamily="34" charset="0"/>
            </a:endParaRPr>
          </a:p>
        </p:txBody>
      </p:sp>
      <p:pic>
        <p:nvPicPr>
          <p:cNvPr id="3" name="Picture 2" descr="A blue and white logo&#10;&#10;AI-generated content may be incorrect.">
            <a:extLst>
              <a:ext uri="{FF2B5EF4-FFF2-40B4-BE49-F238E27FC236}">
                <a16:creationId xmlns:a16="http://schemas.microsoft.com/office/drawing/2014/main" id="{2462FE4E-52C5-C39B-105A-80E6E62323A3}"/>
              </a:ext>
            </a:extLst>
          </p:cNvPr>
          <p:cNvPicPr>
            <a:picLocks noChangeAspect="1"/>
          </p:cNvPicPr>
          <p:nvPr/>
        </p:nvPicPr>
        <p:blipFill>
          <a:blip r:embed="rId2"/>
          <a:stretch>
            <a:fillRect/>
          </a:stretch>
        </p:blipFill>
        <p:spPr>
          <a:xfrm>
            <a:off x="265401" y="190049"/>
            <a:ext cx="2238703" cy="950970"/>
          </a:xfrm>
          <a:prstGeom prst="rect">
            <a:avLst/>
          </a:prstGeom>
        </p:spPr>
      </p:pic>
    </p:spTree>
    <p:extLst>
      <p:ext uri="{BB962C8B-B14F-4D97-AF65-F5344CB8AC3E}">
        <p14:creationId xmlns:p14="http://schemas.microsoft.com/office/powerpoint/2010/main" val="84606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4357382" y="683323"/>
            <a:ext cx="3477234"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ABOUT THIS GUIDE</a:t>
            </a:r>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a:off x="4339015" y="1268098"/>
            <a:ext cx="3513967"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FE74D7-9EB7-0433-462A-158CE066E5AC}"/>
              </a:ext>
            </a:extLst>
          </p:cNvPr>
          <p:cNvSpPr txBox="1"/>
          <p:nvPr/>
        </p:nvSpPr>
        <p:spPr>
          <a:xfrm>
            <a:off x="423383" y="1713620"/>
            <a:ext cx="11345229" cy="4154984"/>
          </a:xfrm>
          <a:prstGeom prst="rect">
            <a:avLst/>
          </a:prstGeom>
          <a:noFill/>
        </p:spPr>
        <p:txBody>
          <a:bodyPr wrap="square" lIns="91440" tIns="45720" rIns="91440" bIns="45720" rtlCol="0" anchor="t">
            <a:spAutoFit/>
          </a:bodyPr>
          <a:lstStyle/>
          <a:p>
            <a:pPr algn="ctr"/>
            <a:r>
              <a:rPr lang="en-US" sz="2200">
                <a:latin typeface="Calibri" panose="020F0502020204030204" pitchFamily="34" charset="0"/>
                <a:cs typeface="Calibri" panose="020F0502020204030204" pitchFamily="34" charset="0"/>
              </a:rPr>
              <a:t>Thank you for considering a partnership with NPACE!</a:t>
            </a:r>
          </a:p>
          <a:p>
            <a:pPr algn="ctr"/>
            <a:endParaRPr lang="en-US" sz="2200">
              <a:latin typeface="Calibri" panose="020F0502020204030204" pitchFamily="34" charset="0"/>
              <a:cs typeface="Calibri" panose="020F0502020204030204" pitchFamily="34" charset="0"/>
            </a:endParaRPr>
          </a:p>
          <a:p>
            <a:pPr algn="ctr"/>
            <a:r>
              <a:rPr lang="en-US" sz="2200">
                <a:latin typeface="Calibri" panose="020F0502020204030204" pitchFamily="34" charset="0"/>
                <a:cs typeface="Calibri" panose="020F0502020204030204" pitchFamily="34" charset="0"/>
              </a:rPr>
              <a:t>We’re excited about the opportunity to collaborate and connect with our audience on your behalf.</a:t>
            </a:r>
          </a:p>
          <a:p>
            <a:pPr algn="ctr"/>
            <a:endParaRPr lang="en-US" sz="2200">
              <a:latin typeface="Calibri" panose="020F0502020204030204" pitchFamily="34" charset="0"/>
              <a:cs typeface="Calibri" panose="020F0502020204030204" pitchFamily="34" charset="0"/>
            </a:endParaRPr>
          </a:p>
          <a:p>
            <a:pPr algn="ctr"/>
            <a:r>
              <a:rPr lang="en-US" sz="2200">
                <a:latin typeface="Calibri" panose="020F0502020204030204" pitchFamily="34" charset="0"/>
                <a:cs typeface="Calibri" panose="020F0502020204030204" pitchFamily="34" charset="0"/>
              </a:rPr>
              <a:t>This guide outlines NPACE’s capabilities in Email Marketing, Social Media Engagement, and Content Creation.</a:t>
            </a:r>
          </a:p>
          <a:p>
            <a:pPr algn="ctr"/>
            <a:endParaRPr lang="en-US" sz="2200">
              <a:latin typeface="Calibri" panose="020F0502020204030204" pitchFamily="34" charset="0"/>
              <a:cs typeface="Calibri" panose="020F0502020204030204" pitchFamily="34" charset="0"/>
            </a:endParaRPr>
          </a:p>
          <a:p>
            <a:pPr algn="ctr"/>
            <a:r>
              <a:rPr lang="en-US" sz="2200">
                <a:latin typeface="Calibri" panose="020F0502020204030204" pitchFamily="34" charset="0"/>
                <a:cs typeface="Calibri" panose="020F0502020204030204" pitchFamily="34" charset="0"/>
              </a:rPr>
              <a:t>Please take a moment to review the information provided. Doing so will help streamline the development, approval, and distribution process for your email campaigns, social media posts, and other content opportunities.</a:t>
            </a:r>
          </a:p>
          <a:p>
            <a:endParaRPr lang="en-US" sz="2200">
              <a:solidFill>
                <a:schemeClr val="dk1"/>
              </a:solidFill>
              <a:latin typeface="Calibri" panose="020F0502020204030204" pitchFamily="34" charset="0"/>
              <a:ea typeface="Source Sans Pro" panose="020B0503030403020204" pitchFamily="34" charset="0"/>
              <a:cs typeface="Calibri" panose="020F0502020204030204" pitchFamily="34" charset="0"/>
            </a:endParaRPr>
          </a:p>
          <a:p>
            <a:endParaRPr lang="en-US" sz="2200">
              <a:latin typeface="Calibri" panose="020F0502020204030204" pitchFamily="34" charset="0"/>
              <a:cs typeface="Calibri" panose="020F0502020204030204" pitchFamily="34" charset="0"/>
            </a:endParaRPr>
          </a:p>
        </p:txBody>
      </p:sp>
      <p:pic>
        <p:nvPicPr>
          <p:cNvPr id="3" name="Picture 2" descr="A blue and white logo&#10;&#10;AI-generated content may be incorrect.">
            <a:extLst>
              <a:ext uri="{FF2B5EF4-FFF2-40B4-BE49-F238E27FC236}">
                <a16:creationId xmlns:a16="http://schemas.microsoft.com/office/drawing/2014/main" id="{9FC725C1-A658-2E3B-C0A4-DA4E959CBED9}"/>
              </a:ext>
            </a:extLst>
          </p:cNvPr>
          <p:cNvPicPr>
            <a:picLocks noChangeAspect="1"/>
          </p:cNvPicPr>
          <p:nvPr/>
        </p:nvPicPr>
        <p:blipFill>
          <a:blip r:embed="rId2"/>
          <a:stretch>
            <a:fillRect/>
          </a:stretch>
        </p:blipFill>
        <p:spPr>
          <a:xfrm>
            <a:off x="265401" y="190049"/>
            <a:ext cx="2238703" cy="950970"/>
          </a:xfrm>
          <a:prstGeom prst="rect">
            <a:avLst/>
          </a:prstGeom>
        </p:spPr>
      </p:pic>
    </p:spTree>
    <p:extLst>
      <p:ext uri="{BB962C8B-B14F-4D97-AF65-F5344CB8AC3E}">
        <p14:creationId xmlns:p14="http://schemas.microsoft.com/office/powerpoint/2010/main" val="204449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2595854" y="731094"/>
            <a:ext cx="6450991" cy="584775"/>
          </a:xfrm>
          <a:prstGeom prst="rect">
            <a:avLst/>
          </a:prstGeom>
          <a:noFill/>
        </p:spPr>
        <p:txBody>
          <a:bodyPr wrap="square" rtlCol="0">
            <a:spAutoFit/>
          </a:bodyPr>
          <a:lstStyle/>
          <a:p>
            <a:pPr algn="ctr"/>
            <a:r>
              <a:rPr lang="en-US" sz="3200">
                <a:latin typeface="Source Sans Pro" panose="020B0503030403020204" pitchFamily="34" charset="0"/>
                <a:ea typeface="Source Sans Pro" panose="020B0503030403020204" pitchFamily="34" charset="0"/>
              </a:rPr>
              <a:t>INSTAGRAM &amp; FACEBOOK STORY</a:t>
            </a:r>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a:off x="2860209" y="1261132"/>
            <a:ext cx="5841759"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FE74D7-9EB7-0433-462A-158CE066E5AC}"/>
              </a:ext>
            </a:extLst>
          </p:cNvPr>
          <p:cNvSpPr txBox="1"/>
          <p:nvPr/>
        </p:nvSpPr>
        <p:spPr>
          <a:xfrm>
            <a:off x="571500" y="1518877"/>
            <a:ext cx="10687050" cy="1938992"/>
          </a:xfrm>
          <a:prstGeom prst="rect">
            <a:avLst/>
          </a:prstGeom>
          <a:noFill/>
        </p:spPr>
        <p:txBody>
          <a:bodyPr wrap="square" lIns="91440" tIns="45720" rIns="91440" bIns="45720" rtlCol="0" anchor="t">
            <a:spAutoFit/>
          </a:bodyPr>
          <a:lstStyle/>
          <a:p>
            <a:pPr algn="ctr"/>
            <a:r>
              <a:rPr lang="en-US" sz="2000">
                <a:ea typeface="Source Sans Pro"/>
              </a:rPr>
              <a:t>Purchasing an Instagram and Facebook story post will allow your company to reach over 11,000 Nurse Practitioners with a dedicated 24-hour story on the NPACE Instagram and Facebook Accounts.</a:t>
            </a:r>
          </a:p>
          <a:p>
            <a:pPr algn="ctr"/>
            <a:endParaRPr lang="en-US" sz="2000">
              <a:ea typeface="Source Sans Pro" panose="020B0503030403020204" pitchFamily="34" charset="0"/>
            </a:endParaRPr>
          </a:p>
          <a:p>
            <a:pPr algn="ctr"/>
            <a:r>
              <a:rPr lang="en-US" sz="2000">
                <a:ea typeface="Source Sans Pro" panose="020B0503030403020204" pitchFamily="34" charset="0"/>
              </a:rPr>
              <a:t>All Instagram stories are saved as highlights on the NPACE Instagram account to be accessed after the 24-hour story post period. Your Instagram Story Ads can be videos or images. </a:t>
            </a:r>
          </a:p>
          <a:p>
            <a:pPr algn="ctr"/>
            <a:endParaRPr lang="en-US" sz="2000">
              <a:latin typeface="Montserrat" pitchFamily="2" charset="0"/>
              <a:ea typeface="Source Sans Pro" panose="020B0503030403020204" pitchFamily="34" charset="0"/>
            </a:endParaRPr>
          </a:p>
        </p:txBody>
      </p:sp>
      <p:sp>
        <p:nvSpPr>
          <p:cNvPr id="15" name="TextBox 14">
            <a:extLst>
              <a:ext uri="{FF2B5EF4-FFF2-40B4-BE49-F238E27FC236}">
                <a16:creationId xmlns:a16="http://schemas.microsoft.com/office/drawing/2014/main" id="{95B3540F-740B-F917-09AA-1AF2FA83714C}"/>
              </a:ext>
            </a:extLst>
          </p:cNvPr>
          <p:cNvSpPr txBox="1"/>
          <p:nvPr/>
        </p:nvSpPr>
        <p:spPr>
          <a:xfrm>
            <a:off x="571499" y="3323421"/>
            <a:ext cx="9172575" cy="3170099"/>
          </a:xfrm>
          <a:prstGeom prst="rect">
            <a:avLst/>
          </a:prstGeom>
          <a:noFill/>
        </p:spPr>
        <p:txBody>
          <a:bodyPr wrap="square" lIns="91440" tIns="45720" rIns="91440" bIns="45720" rtlCol="0" anchor="t">
            <a:spAutoFit/>
          </a:bodyPr>
          <a:lstStyle/>
          <a:p>
            <a:r>
              <a:rPr lang="en-US" sz="2000" b="1" u="sng">
                <a:latin typeface="Calibri" panose="020F0502020204030204" pitchFamily="34" charset="0"/>
                <a:ea typeface="Source Sans Pro"/>
                <a:cs typeface="Calibri" panose="020F0502020204030204" pitchFamily="34" charset="0"/>
              </a:rPr>
              <a:t>Video Requirements for Social Media Posts and Stories:</a:t>
            </a:r>
          </a:p>
          <a:p>
            <a:endParaRPr lang="en-US" sz="2000">
              <a:latin typeface="Calibri" panose="020F0502020204030204" pitchFamily="34" charset="0"/>
              <a:ea typeface="Source Sans Pro" panose="020B0503030403020204" pitchFamily="34" charset="0"/>
              <a:cs typeface="Calibri" panose="020F0502020204030204" pitchFamily="34" charset="0"/>
            </a:endParaRP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Recommended time of 30-60 seconds</a:t>
            </a: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1:1 vertical aspect ratio for posts (1080x1080px) &amp; stories 9:16 (1080x1920px)</a:t>
            </a: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Recommendations for .mp4, .mov, or .gif files</a:t>
            </a: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Minimum width of 600 pixels</a:t>
            </a: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Maximum file size of 4GB</a:t>
            </a:r>
          </a:p>
          <a:p>
            <a:pPr marL="285750" indent="-285750">
              <a:buFont typeface="Arial" panose="020B0604020202020204" pitchFamily="34" charset="0"/>
              <a:buChar char="•"/>
            </a:pPr>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1525222-41F5-93E1-CC87-C977059752B2}"/>
              </a:ext>
            </a:extLst>
          </p:cNvPr>
          <p:cNvSpPr txBox="1"/>
          <p:nvPr/>
        </p:nvSpPr>
        <p:spPr>
          <a:xfrm>
            <a:off x="6705827" y="4727244"/>
            <a:ext cx="5486172" cy="1938992"/>
          </a:xfrm>
          <a:prstGeom prst="rect">
            <a:avLst/>
          </a:prstGeom>
          <a:noFill/>
        </p:spPr>
        <p:txBody>
          <a:bodyPr wrap="square" lIns="91440" tIns="45720" rIns="91440" bIns="45720" rtlCol="0" anchor="t">
            <a:spAutoFit/>
          </a:bodyPr>
          <a:lstStyle/>
          <a:p>
            <a:r>
              <a:rPr lang="en-US" sz="2000" b="1" u="sng">
                <a:latin typeface="Calibri" panose="020F0502020204030204" pitchFamily="34" charset="0"/>
                <a:ea typeface="Source Sans Pro"/>
                <a:cs typeface="Calibri" panose="020F0502020204030204" pitchFamily="34" charset="0"/>
              </a:rPr>
              <a:t>Image Requirements and Recommendations:</a:t>
            </a:r>
          </a:p>
          <a:p>
            <a:endParaRPr lang="en-US" sz="2000" u="sng">
              <a:latin typeface="Calibri" panose="020F0502020204030204" pitchFamily="34" charset="0"/>
              <a:ea typeface="Source Sans Pro" panose="020B0503030403020204" pitchFamily="34" charset="0"/>
              <a:cs typeface="Calibri" panose="020F0502020204030204" pitchFamily="34" charset="0"/>
            </a:endParaRP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9×16 image ratio</a:t>
            </a:r>
          </a:p>
          <a:p>
            <a:pPr marL="285750" indent="-285750">
              <a:buFont typeface="Arial" panose="020B0604020202020204" pitchFamily="34" charset="0"/>
              <a:buChar char="•"/>
            </a:pPr>
            <a:r>
              <a:rPr lang="en-US" sz="2000">
                <a:latin typeface="Calibri" panose="020F0502020204030204" pitchFamily="34" charset="0"/>
                <a:ea typeface="Source Sans Pro"/>
                <a:cs typeface="Calibri" panose="020F0502020204030204" pitchFamily="34" charset="0"/>
              </a:rPr>
              <a:t>Recommended image size of 1080 x 1920 pixels</a:t>
            </a:r>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p:txBody>
      </p:sp>
      <p:pic>
        <p:nvPicPr>
          <p:cNvPr id="3" name="Picture 2" descr="A blue and white logo&#10;&#10;AI-generated content may be incorrect.">
            <a:extLst>
              <a:ext uri="{FF2B5EF4-FFF2-40B4-BE49-F238E27FC236}">
                <a16:creationId xmlns:a16="http://schemas.microsoft.com/office/drawing/2014/main" id="{DD94BC45-8458-2192-40CE-E45003BBE15D}"/>
              </a:ext>
            </a:extLst>
          </p:cNvPr>
          <p:cNvPicPr>
            <a:picLocks noChangeAspect="1"/>
          </p:cNvPicPr>
          <p:nvPr/>
        </p:nvPicPr>
        <p:blipFill>
          <a:blip r:embed="rId2"/>
          <a:stretch>
            <a:fillRect/>
          </a:stretch>
        </p:blipFill>
        <p:spPr>
          <a:xfrm>
            <a:off x="265401" y="190049"/>
            <a:ext cx="2238703" cy="950970"/>
          </a:xfrm>
          <a:prstGeom prst="rect">
            <a:avLst/>
          </a:prstGeom>
        </p:spPr>
      </p:pic>
    </p:spTree>
    <p:extLst>
      <p:ext uri="{BB962C8B-B14F-4D97-AF65-F5344CB8AC3E}">
        <p14:creationId xmlns:p14="http://schemas.microsoft.com/office/powerpoint/2010/main" val="2855930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8,900+ Newsletter Stock Illustrations, Royalty-Free Vector Graphics &amp; Clip  Art - iStock | Newsletter template, Newspaper icon, Newspaper background">
            <a:extLst>
              <a:ext uri="{FF2B5EF4-FFF2-40B4-BE49-F238E27FC236}">
                <a16:creationId xmlns:a16="http://schemas.microsoft.com/office/drawing/2014/main" id="{85AAB65F-70A2-99DD-94BD-A4B7DA90C487}"/>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96683" y="1624688"/>
            <a:ext cx="5735249" cy="327996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2595854" y="731094"/>
            <a:ext cx="6450991" cy="584775"/>
          </a:xfrm>
          <a:prstGeom prst="rect">
            <a:avLst/>
          </a:prstGeom>
          <a:noFill/>
        </p:spPr>
        <p:txBody>
          <a:bodyPr wrap="square" rtlCol="0">
            <a:spAutoFit/>
          </a:bodyPr>
          <a:lstStyle/>
          <a:p>
            <a:pPr algn="ctr"/>
            <a:r>
              <a:rPr lang="en-US" sz="3200">
                <a:latin typeface="Source Sans Pro" panose="020B0503030403020204" pitchFamily="34" charset="0"/>
                <a:ea typeface="Source Sans Pro" panose="020B0503030403020204" pitchFamily="34" charset="0"/>
              </a:rPr>
              <a:t>NEWSLETTER ADVERTISMENT</a:t>
            </a:r>
          </a:p>
        </p:txBody>
      </p:sp>
      <p:sp>
        <p:nvSpPr>
          <p:cNvPr id="13" name="TextBox 12">
            <a:extLst>
              <a:ext uri="{FF2B5EF4-FFF2-40B4-BE49-F238E27FC236}">
                <a16:creationId xmlns:a16="http://schemas.microsoft.com/office/drawing/2014/main" id="{5EFE74D7-9EB7-0433-462A-158CE066E5AC}"/>
              </a:ext>
            </a:extLst>
          </p:cNvPr>
          <p:cNvSpPr txBox="1"/>
          <p:nvPr/>
        </p:nvSpPr>
        <p:spPr>
          <a:xfrm>
            <a:off x="388782" y="1872113"/>
            <a:ext cx="5907901" cy="4708981"/>
          </a:xfrm>
          <a:prstGeom prst="rect">
            <a:avLst/>
          </a:prstGeom>
          <a:noFill/>
        </p:spPr>
        <p:txBody>
          <a:bodyPr wrap="square" rtlCol="0">
            <a:spAutoFit/>
          </a:bodyPr>
          <a:lstStyle/>
          <a:p>
            <a:pPr algn="ctr"/>
            <a:r>
              <a:rPr lang="en-US" sz="2000">
                <a:latin typeface="Calibri" panose="020F0502020204030204" pitchFamily="34" charset="0"/>
                <a:ea typeface="Source Sans Pro" panose="020B0503030403020204" pitchFamily="34" charset="0"/>
                <a:cs typeface="Calibri" panose="020F0502020204030204" pitchFamily="34" charset="0"/>
              </a:rPr>
              <a:t>The NPACE newsletter is sent on the first Thursday of each month. All advertisements must be approved by NPACE. All ads will link to a URL of advertiser’s choice. Ads and links are due 7 business days before send.</a:t>
            </a:r>
          </a:p>
          <a:p>
            <a:endParaRPr lang="en-US" sz="2000">
              <a:latin typeface="Calibri" panose="020F0502020204030204" pitchFamily="34" charset="0"/>
              <a:ea typeface="Source Sans Pro" panose="020B0503030403020204" pitchFamily="34" charset="0"/>
              <a:cs typeface="Calibri" panose="020F0502020204030204" pitchFamily="34" charset="0"/>
            </a:endParaRPr>
          </a:p>
          <a:p>
            <a:r>
              <a:rPr lang="en-US" sz="2000" b="1" u="sng">
                <a:latin typeface="Calibri" panose="020F0502020204030204" pitchFamily="34" charset="0"/>
                <a:ea typeface="Source Sans Pro" panose="020B0503030403020204" pitchFamily="34" charset="0"/>
                <a:cs typeface="Calibri" panose="020F0502020204030204" pitchFamily="34" charset="0"/>
              </a:rPr>
              <a:t>Image Guidelines:</a:t>
            </a:r>
          </a:p>
          <a:p>
            <a:endParaRPr lang="en-US" sz="2000" u="sng">
              <a:latin typeface="Calibri" panose="020F0502020204030204" pitchFamily="34" charset="0"/>
              <a:ea typeface="Source Sans Pro" panose="020B0503030403020204" pitchFamily="34" charset="0"/>
              <a:cs typeface="Calibri" panose="020F0502020204030204" pitchFamily="34" charset="0"/>
            </a:endParaRP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Banner Ad Image Size – 560x280px, JPEG </a:t>
            </a: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Box Ad Image Size – 300 x 150 </a:t>
            </a:r>
            <a:r>
              <a:rPr lang="en-US" sz="2000" err="1">
                <a:latin typeface="Calibri" panose="020F0502020204030204" pitchFamily="34" charset="0"/>
                <a:ea typeface="Source Sans Pro" panose="020B0503030403020204" pitchFamily="34" charset="0"/>
                <a:cs typeface="Calibri" panose="020F0502020204030204" pitchFamily="34" charset="0"/>
              </a:rPr>
              <a:t>px</a:t>
            </a:r>
            <a:r>
              <a:rPr lang="en-US" sz="2000">
                <a:latin typeface="Calibri" panose="020F0502020204030204" pitchFamily="34" charset="0"/>
                <a:ea typeface="Source Sans Pro" panose="020B0503030403020204" pitchFamily="34" charset="0"/>
                <a:cs typeface="Calibri" panose="020F0502020204030204" pitchFamily="34" charset="0"/>
              </a:rPr>
              <a:t>, JPEG </a:t>
            </a:r>
          </a:p>
          <a:p>
            <a:pPr marL="285750" indent="-285750">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Video Ad – Submit video as MP4 file </a:t>
            </a:r>
          </a:p>
          <a:p>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ea typeface="Source Sans Pro" panose="020B050303040302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07DC0D09-FA5D-90F3-354B-3A6141520E8E}"/>
              </a:ext>
            </a:extLst>
          </p:cNvPr>
          <p:cNvCxnSpPr>
            <a:cxnSpLocks/>
          </p:cNvCxnSpPr>
          <p:nvPr/>
        </p:nvCxnSpPr>
        <p:spPr>
          <a:xfrm flipH="1">
            <a:off x="3207755" y="1315869"/>
            <a:ext cx="5243715"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logo&#10;&#10;AI-generated content may be incorrect.">
            <a:extLst>
              <a:ext uri="{FF2B5EF4-FFF2-40B4-BE49-F238E27FC236}">
                <a16:creationId xmlns:a16="http://schemas.microsoft.com/office/drawing/2014/main" id="{955B7584-E375-5DCE-CA2A-AF255C135716}"/>
              </a:ext>
            </a:extLst>
          </p:cNvPr>
          <p:cNvPicPr>
            <a:picLocks noChangeAspect="1"/>
          </p:cNvPicPr>
          <p:nvPr/>
        </p:nvPicPr>
        <p:blipFill>
          <a:blip r:embed="rId3"/>
          <a:stretch>
            <a:fillRect/>
          </a:stretch>
        </p:blipFill>
        <p:spPr>
          <a:xfrm>
            <a:off x="265401" y="190049"/>
            <a:ext cx="2238703" cy="950970"/>
          </a:xfrm>
          <a:prstGeom prst="rect">
            <a:avLst/>
          </a:prstGeom>
        </p:spPr>
      </p:pic>
    </p:spTree>
    <p:extLst>
      <p:ext uri="{BB962C8B-B14F-4D97-AF65-F5344CB8AC3E}">
        <p14:creationId xmlns:p14="http://schemas.microsoft.com/office/powerpoint/2010/main" val="342982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BEC1-1846-FD02-F9CF-65548379C86F}"/>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00C2FA59-13B7-51F2-A2BE-C59F87D17EDB}"/>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5B2DB8-9F68-C646-08AE-D590FB7A5362}"/>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DB8CBDF0-600B-2177-284A-C555E43715A4}"/>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BA722B-E60E-9974-A4A6-FBF8E7359AF9}"/>
              </a:ext>
            </a:extLst>
          </p:cNvPr>
          <p:cNvSpPr txBox="1"/>
          <p:nvPr/>
        </p:nvSpPr>
        <p:spPr>
          <a:xfrm>
            <a:off x="2595854" y="731094"/>
            <a:ext cx="6450991" cy="584775"/>
          </a:xfrm>
          <a:prstGeom prst="rect">
            <a:avLst/>
          </a:prstGeom>
          <a:noFill/>
        </p:spPr>
        <p:txBody>
          <a:bodyPr wrap="square" rtlCol="0">
            <a:spAutoFit/>
          </a:bodyPr>
          <a:lstStyle/>
          <a:p>
            <a:pPr algn="ctr"/>
            <a:r>
              <a:rPr lang="en-US" sz="3200">
                <a:latin typeface="Source Sans Pro" panose="020B0503030403020204" pitchFamily="34" charset="0"/>
                <a:ea typeface="Source Sans Pro" panose="020B0503030403020204" pitchFamily="34" charset="0"/>
              </a:rPr>
              <a:t>COMPANY LANDING PAGE</a:t>
            </a:r>
          </a:p>
        </p:txBody>
      </p:sp>
      <p:cxnSp>
        <p:nvCxnSpPr>
          <p:cNvPr id="10" name="Straight Connector 9">
            <a:extLst>
              <a:ext uri="{FF2B5EF4-FFF2-40B4-BE49-F238E27FC236}">
                <a16:creationId xmlns:a16="http://schemas.microsoft.com/office/drawing/2014/main" id="{5E8B46C2-FF17-B8E2-4F96-D6B8434B0A66}"/>
              </a:ext>
            </a:extLst>
          </p:cNvPr>
          <p:cNvCxnSpPr>
            <a:cxnSpLocks/>
          </p:cNvCxnSpPr>
          <p:nvPr/>
        </p:nvCxnSpPr>
        <p:spPr>
          <a:xfrm flipH="1">
            <a:off x="3193900" y="1261132"/>
            <a:ext cx="5243715"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91ED1A7-C171-6EB4-A2FE-C2E33653EDEF}"/>
              </a:ext>
            </a:extLst>
          </p:cNvPr>
          <p:cNvSpPr txBox="1"/>
          <p:nvPr/>
        </p:nvSpPr>
        <p:spPr>
          <a:xfrm>
            <a:off x="1763302" y="1509166"/>
            <a:ext cx="8866598" cy="6170920"/>
          </a:xfrm>
          <a:prstGeom prst="rect">
            <a:avLst/>
          </a:prstGeom>
          <a:noFill/>
        </p:spPr>
        <p:txBody>
          <a:bodyPr wrap="square" rtlCol="0">
            <a:spAutoFit/>
          </a:bodyPr>
          <a:lstStyle/>
          <a:p>
            <a:pPr>
              <a:spcAft>
                <a:spcPts val="600"/>
              </a:spcAft>
            </a:pPr>
            <a:r>
              <a:rPr lang="en-US" sz="2000" b="1">
                <a:latin typeface="Calibri" panose="020F0502020204030204" pitchFamily="34" charset="0"/>
                <a:ea typeface="Source Sans Pro" panose="020B0503030403020204" pitchFamily="34" charset="0"/>
                <a:cs typeface="Calibri" panose="020F0502020204030204" pitchFamily="34" charset="0"/>
              </a:rPr>
              <a:t>Display Page Items to Submit:</a:t>
            </a:r>
          </a:p>
          <a:p>
            <a:pPr marL="285750" indent="-285750">
              <a:spcAft>
                <a:spcPts val="600"/>
              </a:spcAft>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Company logo</a:t>
            </a:r>
          </a:p>
          <a:p>
            <a:pPr marL="285750" indent="-285750">
              <a:spcAft>
                <a:spcPts val="600"/>
              </a:spcAft>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Company description (1,000 words or less)</a:t>
            </a:r>
          </a:p>
          <a:p>
            <a:pPr marL="285750" indent="-285750">
              <a:spcAft>
                <a:spcPts val="600"/>
              </a:spcAft>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Company website (URL link – up to 10 can be provided)</a:t>
            </a:r>
          </a:p>
          <a:p>
            <a:pPr marL="285750" indent="-285750">
              <a:spcAft>
                <a:spcPts val="600"/>
              </a:spcAft>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Company Social Media Accounts </a:t>
            </a:r>
          </a:p>
          <a:p>
            <a:pPr marL="285750" indent="-285750">
              <a:spcAft>
                <a:spcPts val="600"/>
              </a:spcAft>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Company Contact Info</a:t>
            </a:r>
          </a:p>
          <a:p>
            <a:pPr>
              <a:spcAft>
                <a:spcPts val="600"/>
              </a:spcAft>
            </a:pPr>
            <a:endParaRPr lang="en-US" sz="2000">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r>
              <a:rPr lang="en-US" sz="2000" b="1">
                <a:latin typeface="Calibri" panose="020F0502020204030204" pitchFamily="34" charset="0"/>
                <a:ea typeface="Source Sans Pro" panose="020B0503030403020204" pitchFamily="34" charset="0"/>
                <a:cs typeface="Calibri" panose="020F0502020204030204" pitchFamily="34" charset="0"/>
              </a:rPr>
              <a:t>Image/Video/Files Guidelines:</a:t>
            </a:r>
            <a:endParaRPr lang="en-US" sz="2000" u="sng">
              <a:latin typeface="Calibri" panose="020F0502020204030204" pitchFamily="34" charset="0"/>
              <a:ea typeface="Source Sans Pro" panose="020B050303040302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Logo Image Size – 600 x 300 </a:t>
            </a:r>
            <a:r>
              <a:rPr lang="en-US" sz="2000" err="1">
                <a:latin typeface="Calibri" panose="020F0502020204030204" pitchFamily="34" charset="0"/>
                <a:ea typeface="Source Sans Pro" panose="020B0503030403020204" pitchFamily="34" charset="0"/>
                <a:cs typeface="Calibri" panose="020F0502020204030204" pitchFamily="34" charset="0"/>
              </a:rPr>
              <a:t>px</a:t>
            </a:r>
            <a:r>
              <a:rPr lang="en-US" sz="2000">
                <a:latin typeface="Calibri" panose="020F0502020204030204" pitchFamily="34" charset="0"/>
                <a:ea typeface="Source Sans Pro" panose="020B0503030403020204" pitchFamily="34" charset="0"/>
                <a:cs typeface="Calibri" panose="020F0502020204030204" pitchFamily="34" charset="0"/>
              </a:rPr>
              <a:t>, submitted as JPEG or PNG</a:t>
            </a:r>
          </a:p>
          <a:p>
            <a:pPr marL="285750" indent="-285750">
              <a:spcAft>
                <a:spcPts val="600"/>
              </a:spcAft>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Video Ad – Submit video as MP4 file and/or link to YouTube/video platform</a:t>
            </a:r>
          </a:p>
          <a:p>
            <a:pPr marL="285750" indent="-285750">
              <a:spcAft>
                <a:spcPts val="600"/>
              </a:spcAft>
              <a:buFont typeface="Arial" panose="020B0604020202020204" pitchFamily="34" charset="0"/>
              <a:buChar char="•"/>
            </a:pPr>
            <a:r>
              <a:rPr lang="en-US" sz="2000">
                <a:latin typeface="Calibri" panose="020F0502020204030204" pitchFamily="34" charset="0"/>
                <a:ea typeface="Source Sans Pro" panose="020B0503030403020204" pitchFamily="34" charset="0"/>
                <a:cs typeface="Calibri" panose="020F0502020204030204" pitchFamily="34" charset="0"/>
              </a:rPr>
              <a:t>Files – PDF files only  </a:t>
            </a:r>
          </a:p>
          <a:p>
            <a:pPr>
              <a:spcAft>
                <a:spcPts val="600"/>
              </a:spcAft>
            </a:pPr>
            <a:endParaRPr lang="en-US" sz="2000">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endParaRPr lang="en-US" sz="2000">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endParaRPr lang="en-US" sz="2000">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endParaRPr lang="en-US" sz="2000">
              <a:latin typeface="Calibri" panose="020F0502020204030204" pitchFamily="34" charset="0"/>
              <a:ea typeface="Source Sans Pro" panose="020B0503030403020204" pitchFamily="34" charset="0"/>
              <a:cs typeface="Calibri" panose="020F0502020204030204" pitchFamily="34" charset="0"/>
            </a:endParaRPr>
          </a:p>
          <a:p>
            <a:pPr>
              <a:spcAft>
                <a:spcPts val="600"/>
              </a:spcAft>
            </a:pPr>
            <a:endParaRPr lang="en-US" sz="2000">
              <a:latin typeface="Calibri" panose="020F0502020204030204" pitchFamily="34" charset="0"/>
              <a:ea typeface="Source Sans Pro" panose="020B0503030403020204" pitchFamily="34" charset="0"/>
              <a:cs typeface="Calibri" panose="020F0502020204030204" pitchFamily="34" charset="0"/>
            </a:endParaRPr>
          </a:p>
        </p:txBody>
      </p:sp>
      <p:pic>
        <p:nvPicPr>
          <p:cNvPr id="3" name="Picture 2" descr="A blue and white logo&#10;&#10;AI-generated content may be incorrect.">
            <a:extLst>
              <a:ext uri="{FF2B5EF4-FFF2-40B4-BE49-F238E27FC236}">
                <a16:creationId xmlns:a16="http://schemas.microsoft.com/office/drawing/2014/main" id="{1FFEAA51-9040-7D32-C759-4D5F596DF34C}"/>
              </a:ext>
            </a:extLst>
          </p:cNvPr>
          <p:cNvPicPr>
            <a:picLocks noChangeAspect="1"/>
          </p:cNvPicPr>
          <p:nvPr/>
        </p:nvPicPr>
        <p:blipFill>
          <a:blip r:embed="rId2"/>
          <a:stretch>
            <a:fillRect/>
          </a:stretch>
        </p:blipFill>
        <p:spPr>
          <a:xfrm>
            <a:off x="265401" y="190049"/>
            <a:ext cx="2238703" cy="950970"/>
          </a:xfrm>
          <a:prstGeom prst="rect">
            <a:avLst/>
          </a:prstGeom>
        </p:spPr>
      </p:pic>
    </p:spTree>
    <p:extLst>
      <p:ext uri="{BB962C8B-B14F-4D97-AF65-F5344CB8AC3E}">
        <p14:creationId xmlns:p14="http://schemas.microsoft.com/office/powerpoint/2010/main" val="150179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2595854" y="731094"/>
            <a:ext cx="6450991" cy="584775"/>
          </a:xfrm>
          <a:prstGeom prst="rect">
            <a:avLst/>
          </a:prstGeom>
          <a:noFill/>
        </p:spPr>
        <p:txBody>
          <a:bodyPr wrap="square" rtlCol="0">
            <a:spAutoFit/>
          </a:bodyPr>
          <a:lstStyle/>
          <a:p>
            <a:pPr algn="ctr"/>
            <a:r>
              <a:rPr lang="en-US" sz="3200">
                <a:latin typeface="Source Sans Pro" panose="020B0503030403020204" pitchFamily="34" charset="0"/>
                <a:ea typeface="Source Sans Pro" panose="020B0503030403020204" pitchFamily="34" charset="0"/>
              </a:rPr>
              <a:t>LOGO ADVERTISMENT</a:t>
            </a:r>
          </a:p>
        </p:txBody>
      </p:sp>
      <p:cxnSp>
        <p:nvCxnSpPr>
          <p:cNvPr id="10" name="Straight Connector 9">
            <a:extLst>
              <a:ext uri="{FF2B5EF4-FFF2-40B4-BE49-F238E27FC236}">
                <a16:creationId xmlns:a16="http://schemas.microsoft.com/office/drawing/2014/main" id="{6E71516D-5249-2F03-6098-C39A97C9089B}"/>
              </a:ext>
            </a:extLst>
          </p:cNvPr>
          <p:cNvCxnSpPr>
            <a:cxnSpLocks/>
          </p:cNvCxnSpPr>
          <p:nvPr/>
        </p:nvCxnSpPr>
        <p:spPr>
          <a:xfrm flipH="1">
            <a:off x="3193900" y="1261132"/>
            <a:ext cx="5243715"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FE74D7-9EB7-0433-462A-158CE066E5AC}"/>
              </a:ext>
            </a:extLst>
          </p:cNvPr>
          <p:cNvSpPr txBox="1"/>
          <p:nvPr/>
        </p:nvSpPr>
        <p:spPr>
          <a:xfrm>
            <a:off x="6846570" y="2565069"/>
            <a:ext cx="3851910" cy="3016210"/>
          </a:xfrm>
          <a:prstGeom prst="rect">
            <a:avLst/>
          </a:prstGeom>
          <a:noFill/>
        </p:spPr>
        <p:txBody>
          <a:bodyPr wrap="square" rtlCol="0">
            <a:spAutoFit/>
          </a:bodyPr>
          <a:lstStyle/>
          <a:p>
            <a:pPr algn="ctr"/>
            <a:r>
              <a:rPr lang="en-US" sz="2800">
                <a:ea typeface="Source Sans Pro" panose="020B0503030403020204" pitchFamily="34" charset="0"/>
              </a:rPr>
              <a:t>Please submit company logos as 500 x 500px JPEG or PNG files </a:t>
            </a:r>
          </a:p>
          <a:p>
            <a:pPr algn="ctr"/>
            <a:endParaRPr lang="en-US" sz="3600">
              <a:latin typeface="Montserrat" pitchFamily="2" charset="0"/>
              <a:ea typeface="Source Sans Pro" panose="020B0503030403020204" pitchFamily="34" charset="0"/>
            </a:endParaRPr>
          </a:p>
          <a:p>
            <a:pPr algn="ctr"/>
            <a:endParaRPr lang="en-US" sz="3600">
              <a:latin typeface="Montserrat" pitchFamily="2" charset="0"/>
              <a:ea typeface="Source Sans Pro" panose="020B0503030403020204" pitchFamily="34" charset="0"/>
            </a:endParaRPr>
          </a:p>
          <a:p>
            <a:pPr algn="ctr"/>
            <a:endParaRPr lang="en-US" sz="1600">
              <a:latin typeface="Montserrat" pitchFamily="2" charset="0"/>
              <a:ea typeface="Source Sans Pro" panose="020B0503030403020204" pitchFamily="34" charset="0"/>
            </a:endParaRPr>
          </a:p>
          <a:p>
            <a:pPr algn="ctr"/>
            <a:endParaRPr lang="en-US">
              <a:latin typeface="Montserrat" pitchFamily="2" charset="0"/>
              <a:ea typeface="Source Sans Pro" panose="020B0503030403020204" pitchFamily="34" charset="0"/>
            </a:endParaRPr>
          </a:p>
        </p:txBody>
      </p:sp>
      <p:pic>
        <p:nvPicPr>
          <p:cNvPr id="7" name="Picture 6" descr="A blue and white logo&#10;&#10;AI-generated content may be incorrect.">
            <a:extLst>
              <a:ext uri="{FF2B5EF4-FFF2-40B4-BE49-F238E27FC236}">
                <a16:creationId xmlns:a16="http://schemas.microsoft.com/office/drawing/2014/main" id="{E6535B59-2C03-5554-C125-16B9574F67C6}"/>
              </a:ext>
            </a:extLst>
          </p:cNvPr>
          <p:cNvPicPr>
            <a:picLocks noChangeAspect="1"/>
          </p:cNvPicPr>
          <p:nvPr/>
        </p:nvPicPr>
        <p:blipFill>
          <a:blip r:embed="rId2"/>
          <a:stretch>
            <a:fillRect/>
          </a:stretch>
        </p:blipFill>
        <p:spPr>
          <a:xfrm>
            <a:off x="265401" y="190049"/>
            <a:ext cx="2238703" cy="950970"/>
          </a:xfrm>
          <a:prstGeom prst="rect">
            <a:avLst/>
          </a:prstGeom>
        </p:spPr>
      </p:pic>
      <p:pic>
        <p:nvPicPr>
          <p:cNvPr id="9" name="Picture 8" descr="A blue and white logo&#10;&#10;AI-generated content may be incorrect.">
            <a:extLst>
              <a:ext uri="{FF2B5EF4-FFF2-40B4-BE49-F238E27FC236}">
                <a16:creationId xmlns:a16="http://schemas.microsoft.com/office/drawing/2014/main" id="{C5A718C6-56EB-C462-8F36-B62613C4114D}"/>
              </a:ext>
            </a:extLst>
          </p:cNvPr>
          <p:cNvPicPr>
            <a:picLocks noChangeAspect="1"/>
          </p:cNvPicPr>
          <p:nvPr/>
        </p:nvPicPr>
        <p:blipFill>
          <a:blip r:embed="rId2"/>
          <a:stretch>
            <a:fillRect/>
          </a:stretch>
        </p:blipFill>
        <p:spPr>
          <a:xfrm>
            <a:off x="370836" y="1995355"/>
            <a:ext cx="5757135" cy="2445551"/>
          </a:xfrm>
          <a:prstGeom prst="rect">
            <a:avLst/>
          </a:prstGeom>
        </p:spPr>
      </p:pic>
    </p:spTree>
    <p:extLst>
      <p:ext uri="{BB962C8B-B14F-4D97-AF65-F5344CB8AC3E}">
        <p14:creationId xmlns:p14="http://schemas.microsoft.com/office/powerpoint/2010/main" val="307701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735B8-D20E-7DC4-317E-A8121A1DAD35}"/>
              </a:ext>
            </a:extLst>
          </p:cNvPr>
          <p:cNvSpPr txBox="1"/>
          <p:nvPr/>
        </p:nvSpPr>
        <p:spPr>
          <a:xfrm>
            <a:off x="2595854" y="731094"/>
            <a:ext cx="6450991" cy="584775"/>
          </a:xfrm>
          <a:prstGeom prst="rect">
            <a:avLst/>
          </a:prstGeom>
          <a:noFill/>
        </p:spPr>
        <p:txBody>
          <a:bodyPr wrap="square" rtlCol="0">
            <a:spAutoFit/>
          </a:bodyPr>
          <a:lstStyle/>
          <a:p>
            <a:pPr algn="ctr"/>
            <a:r>
              <a:rPr lang="en-US" sz="3200">
                <a:latin typeface="Source Sans Pro" panose="020B0503030403020204" pitchFamily="34" charset="0"/>
                <a:ea typeface="Source Sans Pro" panose="020B0503030403020204" pitchFamily="34" charset="0"/>
              </a:rPr>
              <a:t>QUESTIONS?</a:t>
            </a:r>
          </a:p>
        </p:txBody>
      </p:sp>
      <p:sp>
        <p:nvSpPr>
          <p:cNvPr id="12" name="TextBox 11">
            <a:extLst>
              <a:ext uri="{FF2B5EF4-FFF2-40B4-BE49-F238E27FC236}">
                <a16:creationId xmlns:a16="http://schemas.microsoft.com/office/drawing/2014/main" id="{455AEAE3-FD6B-0E3C-0F31-71DF7EE58105}"/>
              </a:ext>
            </a:extLst>
          </p:cNvPr>
          <p:cNvSpPr txBox="1"/>
          <p:nvPr/>
        </p:nvSpPr>
        <p:spPr>
          <a:xfrm>
            <a:off x="4546481" y="1936354"/>
            <a:ext cx="7311214" cy="3785652"/>
          </a:xfrm>
          <a:prstGeom prst="rect">
            <a:avLst/>
          </a:prstGeom>
          <a:noFill/>
        </p:spPr>
        <p:txBody>
          <a:bodyPr wrap="square" lIns="91440" tIns="45720" rIns="91440" bIns="45720" anchor="t">
            <a:spAutoFit/>
          </a:bodyPr>
          <a:lstStyle/>
          <a:p>
            <a:r>
              <a:rPr lang="en-US" sz="2400"/>
              <a:t>Please direct any questions regarding this guide or your opportunity at NPACE to:</a:t>
            </a:r>
          </a:p>
          <a:p>
            <a:endParaRPr lang="en-US" sz="2400"/>
          </a:p>
          <a:p>
            <a:r>
              <a:rPr lang="en-US" sz="2400"/>
              <a:t>Josh Plotkin, NPACE COO</a:t>
            </a:r>
          </a:p>
          <a:p>
            <a:r>
              <a:rPr lang="en-US" sz="2400">
                <a:solidFill>
                  <a:srgbClr val="2E3173"/>
                </a:solidFill>
                <a:hlinkClick r:id="rId2">
                  <a:extLst>
                    <a:ext uri="{A12FA001-AC4F-418D-AE19-62706E023703}">
                      <ahyp:hlinkClr xmlns:ahyp="http://schemas.microsoft.com/office/drawing/2018/hyperlinkcolor" val="tx"/>
                    </a:ext>
                  </a:extLst>
                </a:hlinkClick>
              </a:rPr>
              <a:t>jplotkin@npace.org</a:t>
            </a:r>
          </a:p>
          <a:p>
            <a:r>
              <a:rPr lang="en-US" sz="2400"/>
              <a:t>774-279-4607 </a:t>
            </a:r>
          </a:p>
          <a:p>
            <a:endParaRPr lang="en-US" sz="2400"/>
          </a:p>
          <a:p>
            <a:r>
              <a:rPr lang="en-US" sz="2400"/>
              <a:t>Emily Eddins, NPACE Business Development Coordinator</a:t>
            </a:r>
          </a:p>
          <a:p>
            <a:r>
              <a:rPr lang="en-US" sz="2400">
                <a:solidFill>
                  <a:srgbClr val="2E3173"/>
                </a:solidFill>
                <a:hlinkClick r:id="rId3">
                  <a:extLst>
                    <a:ext uri="{A12FA001-AC4F-418D-AE19-62706E023703}">
                      <ahyp:hlinkClr xmlns:ahyp="http://schemas.microsoft.com/office/drawing/2018/hyperlinkcolor" val="tx"/>
                    </a:ext>
                  </a:extLst>
                </a:hlinkClick>
              </a:rPr>
              <a:t>eeddins@npace.org</a:t>
            </a:r>
          </a:p>
          <a:p>
            <a:r>
              <a:rPr lang="en-US" sz="2400"/>
              <a:t>774-270-5445</a:t>
            </a:r>
          </a:p>
        </p:txBody>
      </p:sp>
      <p:pic>
        <p:nvPicPr>
          <p:cNvPr id="14" name="Picture 2" descr="A Creative Cartoon Question Mark And Speech Bubble In Comic Book Style  Stock Vector - Illustration of doodle, question: 152687070">
            <a:extLst>
              <a:ext uri="{FF2B5EF4-FFF2-40B4-BE49-F238E27FC236}">
                <a16:creationId xmlns:a16="http://schemas.microsoft.com/office/drawing/2014/main" id="{B6C0FEA6-A961-2699-A308-517DFCC16A5D}"/>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581" y="2046753"/>
            <a:ext cx="3425881" cy="342588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64EC2215-2813-ABA4-A3A9-8A9E69A89860}"/>
              </a:ext>
            </a:extLst>
          </p:cNvPr>
          <p:cNvCxnSpPr>
            <a:cxnSpLocks/>
          </p:cNvCxnSpPr>
          <p:nvPr/>
        </p:nvCxnSpPr>
        <p:spPr>
          <a:xfrm flipH="1">
            <a:off x="3193900" y="1261132"/>
            <a:ext cx="5243715"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pic>
        <p:nvPicPr>
          <p:cNvPr id="7" name="Picture 6" descr="A blue and white logo&#10;&#10;AI-generated content may be incorrect.">
            <a:extLst>
              <a:ext uri="{FF2B5EF4-FFF2-40B4-BE49-F238E27FC236}">
                <a16:creationId xmlns:a16="http://schemas.microsoft.com/office/drawing/2014/main" id="{F8F536AD-C664-1692-4804-A68484C36FD3}"/>
              </a:ext>
            </a:extLst>
          </p:cNvPr>
          <p:cNvPicPr>
            <a:picLocks noChangeAspect="1"/>
          </p:cNvPicPr>
          <p:nvPr/>
        </p:nvPicPr>
        <p:blipFill>
          <a:blip r:embed="rId5"/>
          <a:stretch>
            <a:fillRect/>
          </a:stretch>
        </p:blipFill>
        <p:spPr>
          <a:xfrm>
            <a:off x="265401" y="190049"/>
            <a:ext cx="2238703" cy="950970"/>
          </a:xfrm>
          <a:prstGeom prst="rect">
            <a:avLst/>
          </a:prstGeom>
        </p:spPr>
      </p:pic>
    </p:spTree>
    <p:extLst>
      <p:ext uri="{BB962C8B-B14F-4D97-AF65-F5344CB8AC3E}">
        <p14:creationId xmlns:p14="http://schemas.microsoft.com/office/powerpoint/2010/main" val="39005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FE74D7-9EB7-0433-462A-158CE066E5AC}"/>
              </a:ext>
            </a:extLst>
          </p:cNvPr>
          <p:cNvSpPr txBox="1"/>
          <p:nvPr/>
        </p:nvSpPr>
        <p:spPr>
          <a:xfrm>
            <a:off x="506729" y="1584410"/>
            <a:ext cx="11178540" cy="5016758"/>
          </a:xfrm>
          <a:prstGeom prst="rect">
            <a:avLst/>
          </a:prstGeom>
          <a:noFill/>
        </p:spPr>
        <p:txBody>
          <a:bodyPr wrap="square" rtlCol="0">
            <a:spAutoFit/>
          </a:bodyPr>
          <a:lstStyle/>
          <a:p>
            <a:pPr algn="ctr"/>
            <a:r>
              <a:rPr lang="en-US" sz="2000">
                <a:latin typeface="Calibri" panose="020F0502020204030204" pitchFamily="34" charset="0"/>
                <a:ea typeface="Source Sans Pro" panose="020B0503030403020204" pitchFamily="34" charset="0"/>
                <a:cs typeface="Calibri" panose="020F0502020204030204" pitchFamily="34" charset="0"/>
              </a:rPr>
              <a:t>NPACE is a national nonprofit organization committed to advancing excellence in patient care. </a:t>
            </a:r>
          </a:p>
          <a:p>
            <a:pPr algn="ctr"/>
            <a:endParaRPr lang="en-US" sz="2000">
              <a:latin typeface="Calibri" panose="020F0502020204030204" pitchFamily="34" charset="0"/>
              <a:ea typeface="Source Sans Pro" panose="020B0503030403020204" pitchFamily="34" charset="0"/>
              <a:cs typeface="Calibri" panose="020F0502020204030204" pitchFamily="34" charset="0"/>
            </a:endParaRPr>
          </a:p>
          <a:p>
            <a:pPr algn="ctr"/>
            <a:r>
              <a:rPr lang="en-US" sz="2000">
                <a:latin typeface="Calibri" panose="020F0502020204030204" pitchFamily="34" charset="0"/>
                <a:ea typeface="Source Sans Pro" panose="020B0503030403020204" pitchFamily="34" charset="0"/>
                <a:cs typeface="Calibri" panose="020F0502020204030204" pitchFamily="34" charset="0"/>
              </a:rPr>
              <a:t>We do this by delivering high quality, evidence-based educational programs tailored specifically for Nurse Practitioners and Physician Assistants in a rapidly changing healthcare environment.</a:t>
            </a:r>
          </a:p>
          <a:p>
            <a:pPr algn="ctr"/>
            <a:endParaRPr lang="en-US" sz="2000">
              <a:latin typeface="Calibri" panose="020F0502020204030204" pitchFamily="34" charset="0"/>
              <a:ea typeface="Source Sans Pro" panose="020B0503030403020204" pitchFamily="34" charset="0"/>
              <a:cs typeface="Calibri" panose="020F0502020204030204" pitchFamily="34" charset="0"/>
            </a:endParaRPr>
          </a:p>
          <a:p>
            <a:pPr algn="ctr"/>
            <a:r>
              <a:rPr lang="en-US" sz="2000">
                <a:latin typeface="Calibri" panose="020F0502020204030204" pitchFamily="34" charset="0"/>
                <a:ea typeface="Source Sans Pro" panose="020B0503030403020204" pitchFamily="34" charset="0"/>
                <a:cs typeface="Calibri" panose="020F0502020204030204" pitchFamily="34" charset="0"/>
              </a:rPr>
              <a:t>Our curriculum is thoughtfully designed by Advanced Practice Providers, for APPs, ensuring that every course is relevant, practical, and aligned with the evolving needs of today’s healthcare environment. We focus on emerging topics in primary care and pharmacology, keeping our learners ahead of the curve.</a:t>
            </a:r>
          </a:p>
          <a:p>
            <a:pPr algn="ctr"/>
            <a:endParaRPr lang="en-US" sz="2000">
              <a:latin typeface="Calibri" panose="020F0502020204030204" pitchFamily="34" charset="0"/>
              <a:ea typeface="Source Sans Pro" panose="020B0503030403020204" pitchFamily="34" charset="0"/>
              <a:cs typeface="Calibri" panose="020F0502020204030204" pitchFamily="34" charset="0"/>
            </a:endParaRPr>
          </a:p>
          <a:p>
            <a:pPr algn="ctr"/>
            <a:r>
              <a:rPr lang="en-US" sz="2000">
                <a:latin typeface="Calibri" panose="020F0502020204030204" pitchFamily="34" charset="0"/>
                <a:ea typeface="Source Sans Pro" panose="020B0503030403020204" pitchFamily="34" charset="0"/>
                <a:cs typeface="Calibri" panose="020F0502020204030204" pitchFamily="34" charset="0"/>
              </a:rPr>
              <a:t>By engaging with the NPACE audience, you gain access to a vibrant community of NPs and PAs who are passionate about lifelong learning and clinical excellence.</a:t>
            </a:r>
          </a:p>
          <a:p>
            <a:endParaRPr lang="en-US" sz="2000" b="1">
              <a:latin typeface="Calibri" panose="020F0502020204030204" pitchFamily="34" charset="0"/>
              <a:ea typeface="Source Sans Pro" panose="020B0503030403020204" pitchFamily="34" charset="0"/>
              <a:cs typeface="Calibri" panose="020F0502020204030204" pitchFamily="34" charset="0"/>
            </a:endParaRPr>
          </a:p>
          <a:p>
            <a:endParaRPr lang="en-US" sz="2000" b="1">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ea typeface="Source Sans Pro" panose="020B050303040302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C885667-1BD0-D10C-E798-0031BCCF8EE1}"/>
              </a:ext>
            </a:extLst>
          </p:cNvPr>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pic>
        <p:nvPicPr>
          <p:cNvPr id="5" name="Picture 4" descr="A blue and white logo&#10;&#10;AI-generated content may be incorrect.">
            <a:extLst>
              <a:ext uri="{FF2B5EF4-FFF2-40B4-BE49-F238E27FC236}">
                <a16:creationId xmlns:a16="http://schemas.microsoft.com/office/drawing/2014/main" id="{3F996FCA-369A-12D2-2EE0-912F8ACBB0A6}"/>
              </a:ext>
            </a:extLst>
          </p:cNvPr>
          <p:cNvPicPr>
            <a:picLocks noChangeAspect="1"/>
          </p:cNvPicPr>
          <p:nvPr/>
        </p:nvPicPr>
        <p:blipFill>
          <a:blip r:embed="rId2"/>
          <a:stretch>
            <a:fillRect/>
          </a:stretch>
        </p:blipFill>
        <p:spPr>
          <a:xfrm>
            <a:off x="265401" y="190049"/>
            <a:ext cx="2238703" cy="950970"/>
          </a:xfrm>
          <a:prstGeom prst="rect">
            <a:avLst/>
          </a:prstGeom>
        </p:spPr>
      </p:pic>
      <p:sp>
        <p:nvSpPr>
          <p:cNvPr id="7" name="TextBox 6">
            <a:extLst>
              <a:ext uri="{FF2B5EF4-FFF2-40B4-BE49-F238E27FC236}">
                <a16:creationId xmlns:a16="http://schemas.microsoft.com/office/drawing/2014/main" id="{425E4A03-010D-70CF-99CE-06E608BF6C3C}"/>
              </a:ext>
            </a:extLst>
          </p:cNvPr>
          <p:cNvSpPr txBox="1"/>
          <p:nvPr/>
        </p:nvSpPr>
        <p:spPr>
          <a:xfrm>
            <a:off x="4766147" y="683323"/>
            <a:ext cx="2659702"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ABOUT NPACE</a:t>
            </a:r>
          </a:p>
        </p:txBody>
      </p:sp>
      <p:cxnSp>
        <p:nvCxnSpPr>
          <p:cNvPr id="9" name="Straight Connector 8">
            <a:extLst>
              <a:ext uri="{FF2B5EF4-FFF2-40B4-BE49-F238E27FC236}">
                <a16:creationId xmlns:a16="http://schemas.microsoft.com/office/drawing/2014/main" id="{65007EEA-D7AE-F8F3-2FED-6D0DF53BEA7D}"/>
              </a:ext>
            </a:extLst>
          </p:cNvPr>
          <p:cNvCxnSpPr>
            <a:cxnSpLocks/>
          </p:cNvCxnSpPr>
          <p:nvPr/>
        </p:nvCxnSpPr>
        <p:spPr>
          <a:xfrm flipH="1">
            <a:off x="4339015" y="1268098"/>
            <a:ext cx="3513967"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46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FE74D7-9EB7-0433-462A-158CE066E5AC}"/>
              </a:ext>
            </a:extLst>
          </p:cNvPr>
          <p:cNvSpPr txBox="1"/>
          <p:nvPr/>
        </p:nvSpPr>
        <p:spPr>
          <a:xfrm>
            <a:off x="1381306" y="1736259"/>
            <a:ext cx="184731" cy="1323439"/>
          </a:xfrm>
          <a:prstGeom prst="rect">
            <a:avLst/>
          </a:prstGeom>
          <a:noFill/>
        </p:spPr>
        <p:txBody>
          <a:bodyPr wrap="none" rtlCol="0">
            <a:spAutoFit/>
          </a:bodyPr>
          <a:lstStyle/>
          <a:p>
            <a:endParaRPr lang="en-US" sz="1600" b="1">
              <a:latin typeface="Source Sans Pro" panose="020B0503030403020204" pitchFamily="34" charset="0"/>
              <a:ea typeface="Source Sans Pro" panose="020B0503030403020204" pitchFamily="34" charset="0"/>
            </a:endParaRPr>
          </a:p>
          <a:p>
            <a:endParaRPr lang="en-US" sz="1600" b="1">
              <a:latin typeface="Source Sans Pro" panose="020B0503030403020204" pitchFamily="34" charset="0"/>
              <a:ea typeface="Source Sans Pro" panose="020B0503030403020204" pitchFamily="34" charset="0"/>
            </a:endParaRPr>
          </a:p>
          <a:p>
            <a:endParaRPr lang="en-US" sz="1600">
              <a:latin typeface="Source Sans Pro" panose="020B0503030403020204" pitchFamily="34" charset="0"/>
              <a:ea typeface="Source Sans Pro" panose="020B0503030403020204" pitchFamily="34" charset="0"/>
            </a:endParaRPr>
          </a:p>
          <a:p>
            <a:endParaRPr lang="en-US" sz="1600">
              <a:latin typeface="Source Sans Pro" panose="020B0503030403020204" pitchFamily="34" charset="0"/>
              <a:ea typeface="Source Sans Pro" panose="020B0503030403020204" pitchFamily="34" charset="0"/>
            </a:endParaRPr>
          </a:p>
          <a:p>
            <a:endParaRPr lang="en-US" sz="1600"/>
          </a:p>
        </p:txBody>
      </p:sp>
      <p:pic>
        <p:nvPicPr>
          <p:cNvPr id="3" name="Picture 2" descr="A graphic of a map and a diagram&#10;&#10;Description automatically generated with medium confidence">
            <a:extLst>
              <a:ext uri="{FF2B5EF4-FFF2-40B4-BE49-F238E27FC236}">
                <a16:creationId xmlns:a16="http://schemas.microsoft.com/office/drawing/2014/main" id="{FC8EC290-882B-295B-6432-549E57019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89" y="1562535"/>
            <a:ext cx="5661769" cy="4489898"/>
          </a:xfrm>
          <a:prstGeom prst="rect">
            <a:avLst/>
          </a:prstGeom>
        </p:spPr>
      </p:pic>
      <p:sp>
        <p:nvSpPr>
          <p:cNvPr id="9" name="TextBox 8">
            <a:extLst>
              <a:ext uri="{FF2B5EF4-FFF2-40B4-BE49-F238E27FC236}">
                <a16:creationId xmlns:a16="http://schemas.microsoft.com/office/drawing/2014/main" id="{59594B33-6F9C-CF9D-33F8-95E05B2CDB26}"/>
              </a:ext>
            </a:extLst>
          </p:cNvPr>
          <p:cNvSpPr txBox="1"/>
          <p:nvPr/>
        </p:nvSpPr>
        <p:spPr>
          <a:xfrm>
            <a:off x="6707720" y="1529793"/>
            <a:ext cx="5403366" cy="4421467"/>
          </a:xfrm>
          <a:prstGeom prst="rect">
            <a:avLst/>
          </a:prstGeom>
          <a:noFill/>
        </p:spPr>
        <p:txBody>
          <a:bodyPr wrap="square">
            <a:spAutoFit/>
          </a:bodyPr>
          <a:lstStyle/>
          <a:p>
            <a:pPr marL="0" marR="0">
              <a:lnSpc>
                <a:spcPct val="115000"/>
              </a:lnSpc>
              <a:spcBef>
                <a:spcPts val="0"/>
              </a:spcBef>
              <a:spcAft>
                <a:spcPts val="800"/>
              </a:spcAft>
            </a:pPr>
            <a:r>
              <a:rPr lang="en-US" sz="2000" kern="100">
                <a:effectLst/>
                <a:latin typeface="Calibri" panose="020F0502020204030204" pitchFamily="34" charset="0"/>
                <a:ea typeface="Aptos" panose="020B0004020202020204" pitchFamily="34" charset="0"/>
                <a:cs typeface="Calibri" panose="020F0502020204030204" pitchFamily="34" charset="0"/>
              </a:rPr>
              <a:t>NPACE percentage breakdown on specialties: (NPACE reaches approx. 120K NPs through marketing and communication channels) </a:t>
            </a:r>
          </a:p>
          <a:p>
            <a:pPr marL="342900" marR="0" lvl="0" indent="-342900">
              <a:lnSpc>
                <a:spcPct val="115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Aptos" panose="020B0004020202020204" pitchFamily="34" charset="0"/>
                <a:cs typeface="Calibri" panose="020F0502020204030204" pitchFamily="34" charset="0"/>
              </a:rPr>
              <a:t>75% - Adult/Family Practice (90,000)</a:t>
            </a:r>
          </a:p>
          <a:p>
            <a:pPr marL="342900" marR="0" lvl="0" indent="-342900">
              <a:lnSpc>
                <a:spcPct val="115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Aptos" panose="020B0004020202020204" pitchFamily="34" charset="0"/>
                <a:cs typeface="Calibri" panose="020F0502020204030204" pitchFamily="34" charset="0"/>
              </a:rPr>
              <a:t>8.6% - Acute Care (10,300)</a:t>
            </a:r>
          </a:p>
          <a:p>
            <a:pPr marL="342900" marR="0" lvl="0" indent="-342900">
              <a:lnSpc>
                <a:spcPct val="115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Aptos" panose="020B0004020202020204" pitchFamily="34" charset="0"/>
                <a:cs typeface="Calibri" panose="020F0502020204030204" pitchFamily="34" charset="0"/>
              </a:rPr>
              <a:t>5.6% - Geriatric/Palliative Care (6,750)</a:t>
            </a:r>
          </a:p>
          <a:p>
            <a:pPr marL="342900" marR="0" lvl="0" indent="-342900">
              <a:lnSpc>
                <a:spcPct val="115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Aptos" panose="020B0004020202020204" pitchFamily="34" charset="0"/>
                <a:cs typeface="Calibri" panose="020F0502020204030204" pitchFamily="34" charset="0"/>
              </a:rPr>
              <a:t>2.8% - Psych/Mental Health (3,360)</a:t>
            </a:r>
          </a:p>
          <a:p>
            <a:pPr marL="342900" marR="0" lvl="0" indent="-342900">
              <a:lnSpc>
                <a:spcPct val="115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Aptos" panose="020B0004020202020204" pitchFamily="34" charset="0"/>
                <a:cs typeface="Calibri" panose="020F0502020204030204" pitchFamily="34" charset="0"/>
              </a:rPr>
              <a:t>2.7% - Pediatric (3,240)</a:t>
            </a:r>
          </a:p>
          <a:p>
            <a:pPr marL="342900" marR="0" lvl="0" indent="-342900">
              <a:lnSpc>
                <a:spcPct val="115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Aptos" panose="020B0004020202020204" pitchFamily="34" charset="0"/>
                <a:cs typeface="Calibri" panose="020F0502020204030204" pitchFamily="34" charset="0"/>
              </a:rPr>
              <a:t>2.2% - Women’s Health (2,650)</a:t>
            </a:r>
          </a:p>
          <a:p>
            <a:pPr marL="342900" marR="0" lvl="0" indent="-342900">
              <a:lnSpc>
                <a:spcPct val="115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Aptos" panose="020B0004020202020204" pitchFamily="34" charset="0"/>
                <a:cs typeface="Calibri" panose="020F0502020204030204" pitchFamily="34" charset="0"/>
              </a:rPr>
              <a:t>1.7% - Oncology  (2,050)</a:t>
            </a:r>
          </a:p>
          <a:p>
            <a:pPr marL="342900" marR="0" lvl="0" indent="-342900">
              <a:lnSpc>
                <a:spcPct val="115000"/>
              </a:lnSpc>
              <a:spcBef>
                <a:spcPts val="0"/>
              </a:spcBef>
              <a:spcAft>
                <a:spcPts val="800"/>
              </a:spcAft>
              <a:buFont typeface="Symbol" panose="05050102010706020507" pitchFamily="18" charset="2"/>
              <a:buChar char=""/>
            </a:pPr>
            <a:r>
              <a:rPr lang="en-US" sz="2000" kern="100">
                <a:effectLst/>
                <a:latin typeface="Calibri" panose="020F0502020204030204" pitchFamily="34" charset="0"/>
                <a:ea typeface="Aptos" panose="020B0004020202020204" pitchFamily="34" charset="0"/>
                <a:cs typeface="Calibri" panose="020F0502020204030204" pitchFamily="34" charset="0"/>
              </a:rPr>
              <a:t>1.4% - Other (Dermatology, Orthopedic, Radiology, Cardiology, Surgical, </a:t>
            </a:r>
            <a:r>
              <a:rPr lang="en-US" sz="2000" kern="100" err="1">
                <a:latin typeface="Calibri" panose="020F0502020204030204" pitchFamily="34" charset="0"/>
                <a:ea typeface="Aptos" panose="020B0004020202020204" pitchFamily="34" charset="0"/>
                <a:cs typeface="Calibri" panose="020F0502020204030204" pitchFamily="34" charset="0"/>
              </a:rPr>
              <a:t>e</a:t>
            </a:r>
            <a:r>
              <a:rPr lang="en-US" sz="2000" kern="100" err="1">
                <a:effectLst/>
                <a:latin typeface="Calibri" panose="020F0502020204030204" pitchFamily="34" charset="0"/>
                <a:ea typeface="Aptos" panose="020B0004020202020204" pitchFamily="34" charset="0"/>
                <a:cs typeface="Calibri" panose="020F0502020204030204" pitchFamily="34" charset="0"/>
              </a:rPr>
              <a:t>tc</a:t>
            </a:r>
            <a:r>
              <a:rPr lang="en-US" sz="2000" kern="100">
                <a:effectLst/>
                <a:latin typeface="Calibri" panose="020F0502020204030204" pitchFamily="34" charset="0"/>
                <a:ea typeface="Aptos" panose="020B0004020202020204" pitchFamily="34" charset="0"/>
                <a:cs typeface="Calibri" panose="020F0502020204030204" pitchFamily="34" charset="0"/>
              </a:rPr>
              <a:t>) (1,700)</a:t>
            </a:r>
          </a:p>
        </p:txBody>
      </p:sp>
      <p:pic>
        <p:nvPicPr>
          <p:cNvPr id="7" name="Picture 6" descr="A blue and white logo&#10;&#10;AI-generated content may be incorrect.">
            <a:extLst>
              <a:ext uri="{FF2B5EF4-FFF2-40B4-BE49-F238E27FC236}">
                <a16:creationId xmlns:a16="http://schemas.microsoft.com/office/drawing/2014/main" id="{72271B13-AB82-C071-3E14-CE03D19B44A4}"/>
              </a:ext>
            </a:extLst>
          </p:cNvPr>
          <p:cNvPicPr>
            <a:picLocks noChangeAspect="1"/>
          </p:cNvPicPr>
          <p:nvPr/>
        </p:nvPicPr>
        <p:blipFill>
          <a:blip r:embed="rId3"/>
          <a:stretch>
            <a:fillRect/>
          </a:stretch>
        </p:blipFill>
        <p:spPr>
          <a:xfrm>
            <a:off x="265401" y="190049"/>
            <a:ext cx="2238703" cy="950970"/>
          </a:xfrm>
          <a:prstGeom prst="rect">
            <a:avLst/>
          </a:prstGeom>
        </p:spPr>
      </p:pic>
      <p:sp>
        <p:nvSpPr>
          <p:cNvPr id="11" name="TextBox 10">
            <a:extLst>
              <a:ext uri="{FF2B5EF4-FFF2-40B4-BE49-F238E27FC236}">
                <a16:creationId xmlns:a16="http://schemas.microsoft.com/office/drawing/2014/main" id="{455C22BA-66FE-5828-19A4-6A25EAAA7FFA}"/>
              </a:ext>
            </a:extLst>
          </p:cNvPr>
          <p:cNvSpPr txBox="1"/>
          <p:nvPr/>
        </p:nvSpPr>
        <p:spPr>
          <a:xfrm>
            <a:off x="3971858" y="675049"/>
            <a:ext cx="4248279"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NPACE DEMOGRAPHICS</a:t>
            </a:r>
          </a:p>
        </p:txBody>
      </p:sp>
      <p:cxnSp>
        <p:nvCxnSpPr>
          <p:cNvPr id="12" name="Straight Connector 11">
            <a:extLst>
              <a:ext uri="{FF2B5EF4-FFF2-40B4-BE49-F238E27FC236}">
                <a16:creationId xmlns:a16="http://schemas.microsoft.com/office/drawing/2014/main" id="{49DE2380-ADD2-68AA-396E-900958E1293E}"/>
              </a:ext>
            </a:extLst>
          </p:cNvPr>
          <p:cNvCxnSpPr>
            <a:cxnSpLocks/>
          </p:cNvCxnSpPr>
          <p:nvPr/>
        </p:nvCxnSpPr>
        <p:spPr>
          <a:xfrm flipH="1">
            <a:off x="3790374" y="1268098"/>
            <a:ext cx="45720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32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FE74D7-9EB7-0433-462A-158CE066E5AC}"/>
              </a:ext>
            </a:extLst>
          </p:cNvPr>
          <p:cNvSpPr txBox="1"/>
          <p:nvPr/>
        </p:nvSpPr>
        <p:spPr>
          <a:xfrm>
            <a:off x="1381306" y="1736259"/>
            <a:ext cx="184731" cy="1323439"/>
          </a:xfrm>
          <a:prstGeom prst="rect">
            <a:avLst/>
          </a:prstGeom>
          <a:noFill/>
        </p:spPr>
        <p:txBody>
          <a:bodyPr wrap="none" rtlCol="0">
            <a:spAutoFit/>
          </a:bodyPr>
          <a:lstStyle/>
          <a:p>
            <a:endParaRPr lang="en-US" sz="1600" b="1">
              <a:latin typeface="Source Sans Pro" panose="020B0503030403020204" pitchFamily="34" charset="0"/>
              <a:ea typeface="Source Sans Pro" panose="020B0503030403020204" pitchFamily="34" charset="0"/>
            </a:endParaRPr>
          </a:p>
          <a:p>
            <a:endParaRPr lang="en-US" sz="1600" b="1">
              <a:latin typeface="Source Sans Pro" panose="020B0503030403020204" pitchFamily="34" charset="0"/>
              <a:ea typeface="Source Sans Pro" panose="020B0503030403020204" pitchFamily="34" charset="0"/>
            </a:endParaRPr>
          </a:p>
          <a:p>
            <a:endParaRPr lang="en-US" sz="1600">
              <a:latin typeface="Source Sans Pro" panose="020B0503030403020204" pitchFamily="34" charset="0"/>
              <a:ea typeface="Source Sans Pro" panose="020B0503030403020204" pitchFamily="34" charset="0"/>
            </a:endParaRPr>
          </a:p>
          <a:p>
            <a:endParaRPr lang="en-US" sz="1600">
              <a:latin typeface="Source Sans Pro" panose="020B0503030403020204" pitchFamily="34" charset="0"/>
              <a:ea typeface="Source Sans Pro" panose="020B0503030403020204" pitchFamily="34" charset="0"/>
            </a:endParaRPr>
          </a:p>
          <a:p>
            <a:endParaRPr lang="en-US" sz="1600"/>
          </a:p>
        </p:txBody>
      </p:sp>
      <p:pic>
        <p:nvPicPr>
          <p:cNvPr id="12" name="Picture 11" descr="A pie chart with text on it&#10;&#10;Description automatically generated">
            <a:extLst>
              <a:ext uri="{FF2B5EF4-FFF2-40B4-BE49-F238E27FC236}">
                <a16:creationId xmlns:a16="http://schemas.microsoft.com/office/drawing/2014/main" id="{B0E71E5D-7EEB-D413-0A31-B54BB55EEBA7}"/>
              </a:ext>
            </a:extLst>
          </p:cNvPr>
          <p:cNvPicPr>
            <a:picLocks noChangeAspect="1"/>
          </p:cNvPicPr>
          <p:nvPr/>
        </p:nvPicPr>
        <p:blipFill>
          <a:blip r:embed="rId2">
            <a:alphaModFix amt="68000"/>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2286"/>
                    </a14:imgEffect>
                    <a14:imgEffect>
                      <a14:saturation sat="400000"/>
                    </a14:imgEffect>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3187460" y="1473700"/>
            <a:ext cx="5771071" cy="4540567"/>
          </a:xfrm>
          <a:prstGeom prst="rect">
            <a:avLst/>
          </a:prstGeom>
          <a:noFill/>
        </p:spPr>
      </p:pic>
      <p:pic>
        <p:nvPicPr>
          <p:cNvPr id="3" name="Picture 2" descr="A blue and white logo&#10;&#10;AI-generated content may be incorrect.">
            <a:extLst>
              <a:ext uri="{FF2B5EF4-FFF2-40B4-BE49-F238E27FC236}">
                <a16:creationId xmlns:a16="http://schemas.microsoft.com/office/drawing/2014/main" id="{FA3BB45C-3B7F-ECE5-445B-A8DEAF7848A9}"/>
              </a:ext>
            </a:extLst>
          </p:cNvPr>
          <p:cNvPicPr>
            <a:picLocks noChangeAspect="1"/>
          </p:cNvPicPr>
          <p:nvPr/>
        </p:nvPicPr>
        <p:blipFill>
          <a:blip r:embed="rId4"/>
          <a:stretch>
            <a:fillRect/>
          </a:stretch>
        </p:blipFill>
        <p:spPr>
          <a:xfrm>
            <a:off x="265401" y="190049"/>
            <a:ext cx="2238703" cy="950970"/>
          </a:xfrm>
          <a:prstGeom prst="rect">
            <a:avLst/>
          </a:prstGeom>
        </p:spPr>
      </p:pic>
      <p:sp>
        <p:nvSpPr>
          <p:cNvPr id="7" name="TextBox 6">
            <a:extLst>
              <a:ext uri="{FF2B5EF4-FFF2-40B4-BE49-F238E27FC236}">
                <a16:creationId xmlns:a16="http://schemas.microsoft.com/office/drawing/2014/main" id="{FD0C72C8-AF81-2FAB-08F8-BE9C11B8D61A}"/>
              </a:ext>
            </a:extLst>
          </p:cNvPr>
          <p:cNvSpPr txBox="1"/>
          <p:nvPr/>
        </p:nvSpPr>
        <p:spPr>
          <a:xfrm>
            <a:off x="3971858" y="675049"/>
            <a:ext cx="4248279"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NPACE DEMOGRAPHICS</a:t>
            </a:r>
          </a:p>
        </p:txBody>
      </p:sp>
      <p:cxnSp>
        <p:nvCxnSpPr>
          <p:cNvPr id="9" name="Straight Connector 8">
            <a:extLst>
              <a:ext uri="{FF2B5EF4-FFF2-40B4-BE49-F238E27FC236}">
                <a16:creationId xmlns:a16="http://schemas.microsoft.com/office/drawing/2014/main" id="{12786B58-89FF-1C91-DAFA-6D023A52B2AE}"/>
              </a:ext>
            </a:extLst>
          </p:cNvPr>
          <p:cNvCxnSpPr>
            <a:cxnSpLocks/>
          </p:cNvCxnSpPr>
          <p:nvPr/>
        </p:nvCxnSpPr>
        <p:spPr>
          <a:xfrm flipH="1">
            <a:off x="3790374" y="1268098"/>
            <a:ext cx="45720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7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785F8-D42F-F14C-DEC0-6870881B91B7}"/>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C902B7DF-E34A-34B6-9BD3-6EAB631D1F71}"/>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00DE27-542D-B678-C5C1-43795276E2D6}"/>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55389C01-1ED9-7800-128A-A3AEDAC037E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0C89611-6705-78CA-7A72-BC37B8227259}"/>
              </a:ext>
            </a:extLst>
          </p:cNvPr>
          <p:cNvSpPr txBox="1"/>
          <p:nvPr/>
        </p:nvSpPr>
        <p:spPr>
          <a:xfrm>
            <a:off x="1381306" y="1736259"/>
            <a:ext cx="184731" cy="1323439"/>
          </a:xfrm>
          <a:prstGeom prst="rect">
            <a:avLst/>
          </a:prstGeom>
          <a:noFill/>
        </p:spPr>
        <p:txBody>
          <a:bodyPr wrap="none" rtlCol="0">
            <a:spAutoFit/>
          </a:bodyPr>
          <a:lstStyle/>
          <a:p>
            <a:endParaRPr lang="en-US" sz="1600" b="1">
              <a:latin typeface="Source Sans Pro" panose="020B0503030403020204" pitchFamily="34" charset="0"/>
              <a:ea typeface="Source Sans Pro" panose="020B0503030403020204" pitchFamily="34" charset="0"/>
            </a:endParaRPr>
          </a:p>
          <a:p>
            <a:endParaRPr lang="en-US" sz="1600" b="1">
              <a:latin typeface="Source Sans Pro" panose="020B0503030403020204" pitchFamily="34" charset="0"/>
              <a:ea typeface="Source Sans Pro" panose="020B0503030403020204" pitchFamily="34" charset="0"/>
            </a:endParaRPr>
          </a:p>
          <a:p>
            <a:endParaRPr lang="en-US" sz="1600">
              <a:latin typeface="Source Sans Pro" panose="020B0503030403020204" pitchFamily="34" charset="0"/>
              <a:ea typeface="Source Sans Pro" panose="020B0503030403020204" pitchFamily="34" charset="0"/>
            </a:endParaRPr>
          </a:p>
          <a:p>
            <a:endParaRPr lang="en-US" sz="1600">
              <a:latin typeface="Source Sans Pro" panose="020B0503030403020204" pitchFamily="34" charset="0"/>
              <a:ea typeface="Source Sans Pro" panose="020B0503030403020204" pitchFamily="34" charset="0"/>
            </a:endParaRPr>
          </a:p>
          <a:p>
            <a:endParaRPr lang="en-US" sz="1600"/>
          </a:p>
        </p:txBody>
      </p:sp>
      <p:pic>
        <p:nvPicPr>
          <p:cNvPr id="7" name="Picture 6" descr="A blue and white logo&#10;&#10;AI-generated content may be incorrect.">
            <a:extLst>
              <a:ext uri="{FF2B5EF4-FFF2-40B4-BE49-F238E27FC236}">
                <a16:creationId xmlns:a16="http://schemas.microsoft.com/office/drawing/2014/main" id="{AD6D454E-EFBE-E563-1E24-7918F5E83297}"/>
              </a:ext>
            </a:extLst>
          </p:cNvPr>
          <p:cNvPicPr>
            <a:picLocks noChangeAspect="1"/>
          </p:cNvPicPr>
          <p:nvPr/>
        </p:nvPicPr>
        <p:blipFill>
          <a:blip r:embed="rId2"/>
          <a:stretch>
            <a:fillRect/>
          </a:stretch>
        </p:blipFill>
        <p:spPr>
          <a:xfrm>
            <a:off x="265401" y="190049"/>
            <a:ext cx="2238703" cy="950970"/>
          </a:xfrm>
          <a:prstGeom prst="rect">
            <a:avLst/>
          </a:prstGeom>
        </p:spPr>
      </p:pic>
      <p:sp>
        <p:nvSpPr>
          <p:cNvPr id="11" name="TextBox 10">
            <a:extLst>
              <a:ext uri="{FF2B5EF4-FFF2-40B4-BE49-F238E27FC236}">
                <a16:creationId xmlns:a16="http://schemas.microsoft.com/office/drawing/2014/main" id="{22EA0B42-6414-670D-6BE9-61D554DAF3EF}"/>
              </a:ext>
            </a:extLst>
          </p:cNvPr>
          <p:cNvSpPr txBox="1"/>
          <p:nvPr/>
        </p:nvSpPr>
        <p:spPr>
          <a:xfrm>
            <a:off x="3571808" y="684574"/>
            <a:ext cx="5008102" cy="584775"/>
          </a:xfrm>
          <a:prstGeom prst="rect">
            <a:avLst/>
          </a:prstGeom>
          <a:noFill/>
        </p:spPr>
        <p:txBody>
          <a:bodyPr wrap="none" lIns="91440" tIns="45720" rIns="91440" bIns="45720" rtlCol="0" anchor="t">
            <a:spAutoFit/>
          </a:bodyPr>
          <a:lstStyle/>
          <a:p>
            <a:r>
              <a:rPr lang="en-US" sz="3200">
                <a:latin typeface="Source Sans Pro"/>
                <a:ea typeface="Source Sans Pro"/>
              </a:rPr>
              <a:t>NPACE NEEDS ASSESSMENT</a:t>
            </a:r>
            <a:endParaRPr lang="en-US" sz="3200">
              <a:latin typeface="Source Sans Pro" panose="020B0503030403020204" pitchFamily="34" charset="0"/>
              <a:ea typeface="Source Sans Pro" panose="020B0503030403020204" pitchFamily="34" charset="0"/>
            </a:endParaRPr>
          </a:p>
        </p:txBody>
      </p:sp>
      <p:cxnSp>
        <p:nvCxnSpPr>
          <p:cNvPr id="12" name="Straight Connector 11">
            <a:extLst>
              <a:ext uri="{FF2B5EF4-FFF2-40B4-BE49-F238E27FC236}">
                <a16:creationId xmlns:a16="http://schemas.microsoft.com/office/drawing/2014/main" id="{E35DD53E-AA12-D0C4-877D-4CBC90263AE4}"/>
              </a:ext>
            </a:extLst>
          </p:cNvPr>
          <p:cNvCxnSpPr>
            <a:cxnSpLocks/>
          </p:cNvCxnSpPr>
          <p:nvPr/>
        </p:nvCxnSpPr>
        <p:spPr>
          <a:xfrm flipH="1" flipV="1">
            <a:off x="3571299" y="1315723"/>
            <a:ext cx="5010150" cy="9525"/>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DBD8471-9520-F2DE-9764-BE8BC72A0F7D}"/>
              </a:ext>
            </a:extLst>
          </p:cNvPr>
          <p:cNvSpPr txBox="1"/>
          <p:nvPr/>
        </p:nvSpPr>
        <p:spPr>
          <a:xfrm>
            <a:off x="268819" y="1377393"/>
            <a:ext cx="11718441" cy="779444"/>
          </a:xfrm>
          <a:prstGeom prst="rect">
            <a:avLst/>
          </a:prstGeom>
          <a:noFill/>
        </p:spPr>
        <p:txBody>
          <a:bodyPr wrap="square" lIns="91440" tIns="45720" rIns="91440" bIns="45720" anchor="t">
            <a:spAutoFit/>
          </a:bodyPr>
          <a:lstStyle/>
          <a:p>
            <a:pPr algn="ctr">
              <a:lnSpc>
                <a:spcPct val="114999"/>
              </a:lnSpc>
              <a:spcAft>
                <a:spcPts val="800"/>
              </a:spcAft>
            </a:pPr>
            <a:r>
              <a:rPr lang="en-US" sz="2000" kern="100">
                <a:latin typeface="Calibri"/>
                <a:cs typeface="Calibri"/>
              </a:rPr>
              <a:t>Each year, NPACE conducts a needs assessment to learn more about our APPs and see what interests they have. We use this information to help guide our decisions for what to bring to conferences.</a:t>
            </a:r>
            <a:endParaRPr lang="en-US" sz="2000" kern="100">
              <a:ea typeface="Calibri"/>
              <a:cs typeface="Calibri"/>
            </a:endParaRPr>
          </a:p>
        </p:txBody>
      </p:sp>
      <p:sp>
        <p:nvSpPr>
          <p:cNvPr id="15" name="TextBox 14">
            <a:extLst>
              <a:ext uri="{FF2B5EF4-FFF2-40B4-BE49-F238E27FC236}">
                <a16:creationId xmlns:a16="http://schemas.microsoft.com/office/drawing/2014/main" id="{996DAA1E-E01A-44C8-BE5A-A5267713288C}"/>
              </a:ext>
            </a:extLst>
          </p:cNvPr>
          <p:cNvSpPr txBox="1"/>
          <p:nvPr/>
        </p:nvSpPr>
        <p:spPr>
          <a:xfrm>
            <a:off x="4365122" y="2479972"/>
            <a:ext cx="3424335" cy="523220"/>
          </a:xfrm>
          <a:prstGeom prst="rect">
            <a:avLst/>
          </a:prstGeom>
          <a:noFill/>
        </p:spPr>
        <p:txBody>
          <a:bodyPr wrap="none" lIns="91440" tIns="45720" rIns="91440" bIns="45720" rtlCol="0" anchor="t">
            <a:spAutoFit/>
          </a:bodyPr>
          <a:lstStyle/>
          <a:p>
            <a:r>
              <a:rPr lang="en-US" sz="2800">
                <a:latin typeface="Source Sans Pro"/>
                <a:ea typeface="Source Sans Pro"/>
              </a:rPr>
              <a:t>MEET THE AUDIENCE:</a:t>
            </a:r>
            <a:endParaRPr lang="en-US" sz="2800">
              <a:ea typeface="Calibri"/>
              <a:cs typeface="Calibri"/>
            </a:endParaRPr>
          </a:p>
        </p:txBody>
      </p:sp>
      <p:cxnSp>
        <p:nvCxnSpPr>
          <p:cNvPr id="16" name="Straight Connector 15">
            <a:extLst>
              <a:ext uri="{FF2B5EF4-FFF2-40B4-BE49-F238E27FC236}">
                <a16:creationId xmlns:a16="http://schemas.microsoft.com/office/drawing/2014/main" id="{6A1C3229-E501-A567-3EE4-BD0961BF4514}"/>
              </a:ext>
            </a:extLst>
          </p:cNvPr>
          <p:cNvCxnSpPr>
            <a:cxnSpLocks/>
          </p:cNvCxnSpPr>
          <p:nvPr/>
        </p:nvCxnSpPr>
        <p:spPr>
          <a:xfrm flipH="1">
            <a:off x="4166284" y="3058014"/>
            <a:ext cx="3820178" cy="913"/>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pic>
        <p:nvPicPr>
          <p:cNvPr id="18" name="Picture 17" descr="A pie chart with text and numbers&#10;&#10;AI-generated content may be incorrect.">
            <a:extLst>
              <a:ext uri="{FF2B5EF4-FFF2-40B4-BE49-F238E27FC236}">
                <a16:creationId xmlns:a16="http://schemas.microsoft.com/office/drawing/2014/main" id="{CCFDC88E-37B0-F366-373E-10F303A299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2814" t="3658" r="8454" b="2744"/>
          <a:stretch>
            <a:fillRect/>
          </a:stretch>
        </p:blipFill>
        <p:spPr>
          <a:xfrm>
            <a:off x="7991115" y="3259184"/>
            <a:ext cx="4197271" cy="2213644"/>
          </a:xfrm>
          <a:prstGeom prst="rect">
            <a:avLst/>
          </a:prstGeom>
        </p:spPr>
      </p:pic>
      <p:pic>
        <p:nvPicPr>
          <p:cNvPr id="21" name="Picture 20" descr="A diagram of a circle with text&#10;&#10;AI-generated content may be incorrect.">
            <a:extLst>
              <a:ext uri="{FF2B5EF4-FFF2-40B4-BE49-F238E27FC236}">
                <a16:creationId xmlns:a16="http://schemas.microsoft.com/office/drawing/2014/main" id="{F8AEA3AB-30BB-0599-219A-72BC6726DED2}"/>
              </a:ext>
            </a:extLst>
          </p:cNvPr>
          <p:cNvPicPr>
            <a:picLocks noChangeAspect="1"/>
          </p:cNvPicPr>
          <p:nvPr/>
        </p:nvPicPr>
        <p:blipFill>
          <a:blip r:embed="rId5"/>
          <a:srcRect l="1379" t="12048" r="230" b="2410"/>
          <a:stretch>
            <a:fillRect/>
          </a:stretch>
        </p:blipFill>
        <p:spPr>
          <a:xfrm>
            <a:off x="3520" y="3308684"/>
            <a:ext cx="4057128" cy="2008163"/>
          </a:xfrm>
          <a:prstGeom prst="rect">
            <a:avLst/>
          </a:prstGeom>
        </p:spPr>
      </p:pic>
      <p:pic>
        <p:nvPicPr>
          <p:cNvPr id="17" name="Picture 16" descr="A diagram of a company&amp;#39;s company&amp;#39;s company&amp;#39;s company&amp;#39;s company&amp;#39;s company&amp;#39;s company&amp;#39;s company&amp;#39;s company&amp;#39;s company&amp;#39;s company&amp;#39;s company&amp;#39;&#10;&#10;AI-generated content may be incorrect.">
            <a:extLst>
              <a:ext uri="{FF2B5EF4-FFF2-40B4-BE49-F238E27FC236}">
                <a16:creationId xmlns:a16="http://schemas.microsoft.com/office/drawing/2014/main" id="{0AF70814-0B93-5525-B3FE-25A2C809ED3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0784" t="9358" r="9982" b="7416"/>
          <a:stretch>
            <a:fillRect/>
          </a:stretch>
        </p:blipFill>
        <p:spPr>
          <a:xfrm>
            <a:off x="4000254" y="3208227"/>
            <a:ext cx="4152924" cy="2208357"/>
          </a:xfrm>
          <a:prstGeom prst="rect">
            <a:avLst/>
          </a:prstGeom>
        </p:spPr>
      </p:pic>
    </p:spTree>
    <p:extLst>
      <p:ext uri="{BB962C8B-B14F-4D97-AF65-F5344CB8AC3E}">
        <p14:creationId xmlns:p14="http://schemas.microsoft.com/office/powerpoint/2010/main" val="202701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88358-501A-476B-46F3-4EC6B7C06766}"/>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A456197E-2B03-57D8-0940-757022337119}"/>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8F49C4-AADE-4904-0F59-DCF34A63D7D2}"/>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99E064F0-44C2-402B-FB6F-AF40BAF8CD88}"/>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AI-generated content may be incorrect.">
            <a:extLst>
              <a:ext uri="{FF2B5EF4-FFF2-40B4-BE49-F238E27FC236}">
                <a16:creationId xmlns:a16="http://schemas.microsoft.com/office/drawing/2014/main" id="{7A49D9B2-49EB-5532-778A-F14CD6F7FE95}"/>
              </a:ext>
            </a:extLst>
          </p:cNvPr>
          <p:cNvPicPr>
            <a:picLocks noChangeAspect="1"/>
          </p:cNvPicPr>
          <p:nvPr/>
        </p:nvPicPr>
        <p:blipFill>
          <a:blip r:embed="rId2"/>
          <a:stretch>
            <a:fillRect/>
          </a:stretch>
        </p:blipFill>
        <p:spPr>
          <a:xfrm>
            <a:off x="265401" y="190049"/>
            <a:ext cx="2238703" cy="950970"/>
          </a:xfrm>
          <a:prstGeom prst="rect">
            <a:avLst/>
          </a:prstGeom>
        </p:spPr>
      </p:pic>
      <p:sp>
        <p:nvSpPr>
          <p:cNvPr id="11" name="TextBox 10">
            <a:extLst>
              <a:ext uri="{FF2B5EF4-FFF2-40B4-BE49-F238E27FC236}">
                <a16:creationId xmlns:a16="http://schemas.microsoft.com/office/drawing/2014/main" id="{F8C613AC-A8A0-8786-BCCF-A377EFA62EF7}"/>
              </a:ext>
            </a:extLst>
          </p:cNvPr>
          <p:cNvSpPr txBox="1"/>
          <p:nvPr/>
        </p:nvSpPr>
        <p:spPr>
          <a:xfrm>
            <a:off x="3571808" y="684574"/>
            <a:ext cx="5008102" cy="584775"/>
          </a:xfrm>
          <a:prstGeom prst="rect">
            <a:avLst/>
          </a:prstGeom>
          <a:noFill/>
        </p:spPr>
        <p:txBody>
          <a:bodyPr wrap="none" lIns="91440" tIns="45720" rIns="91440" bIns="45720" rtlCol="0" anchor="t">
            <a:spAutoFit/>
          </a:bodyPr>
          <a:lstStyle/>
          <a:p>
            <a:r>
              <a:rPr lang="en-US" sz="3200">
                <a:latin typeface="Source Sans Pro"/>
                <a:ea typeface="Source Sans Pro"/>
              </a:rPr>
              <a:t>NPACE NEEDS ASSESSMENT</a:t>
            </a:r>
            <a:endParaRPr lang="en-US" sz="3200">
              <a:latin typeface="Source Sans Pro" panose="020B0503030403020204" pitchFamily="34" charset="0"/>
              <a:ea typeface="Source Sans Pro" panose="020B0503030403020204" pitchFamily="34" charset="0"/>
            </a:endParaRPr>
          </a:p>
        </p:txBody>
      </p:sp>
      <p:cxnSp>
        <p:nvCxnSpPr>
          <p:cNvPr id="12" name="Straight Connector 11">
            <a:extLst>
              <a:ext uri="{FF2B5EF4-FFF2-40B4-BE49-F238E27FC236}">
                <a16:creationId xmlns:a16="http://schemas.microsoft.com/office/drawing/2014/main" id="{0E72439B-7789-5802-7487-AB9B3C404301}"/>
              </a:ext>
            </a:extLst>
          </p:cNvPr>
          <p:cNvCxnSpPr>
            <a:cxnSpLocks/>
          </p:cNvCxnSpPr>
          <p:nvPr/>
        </p:nvCxnSpPr>
        <p:spPr>
          <a:xfrm flipH="1" flipV="1">
            <a:off x="3571299" y="1315723"/>
            <a:ext cx="5010150" cy="9525"/>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492F24-F521-400E-8708-5A2D7CF098B9}"/>
              </a:ext>
            </a:extLst>
          </p:cNvPr>
          <p:cNvSpPr txBox="1"/>
          <p:nvPr/>
        </p:nvSpPr>
        <p:spPr>
          <a:xfrm>
            <a:off x="5350642" y="1443652"/>
            <a:ext cx="1495922" cy="400110"/>
          </a:xfrm>
          <a:prstGeom prst="rect">
            <a:avLst/>
          </a:prstGeom>
          <a:noFill/>
        </p:spPr>
        <p:txBody>
          <a:bodyPr wrap="none" lIns="91440" tIns="45720" rIns="91440" bIns="45720" rtlCol="0" anchor="t">
            <a:spAutoFit/>
          </a:bodyPr>
          <a:lstStyle/>
          <a:p>
            <a:r>
              <a:rPr lang="en-US" sz="2000">
                <a:latin typeface="Source Sans Pro"/>
                <a:ea typeface="Source Sans Pro"/>
              </a:rPr>
              <a:t>CONTINUED</a:t>
            </a:r>
            <a:endParaRPr lang="en-US"/>
          </a:p>
        </p:txBody>
      </p:sp>
      <p:pic>
        <p:nvPicPr>
          <p:cNvPr id="9" name="Picture 8">
            <a:extLst>
              <a:ext uri="{FF2B5EF4-FFF2-40B4-BE49-F238E27FC236}">
                <a16:creationId xmlns:a16="http://schemas.microsoft.com/office/drawing/2014/main" id="{34017235-7E4F-5099-C8E6-055A30645F63}"/>
              </a:ext>
            </a:extLst>
          </p:cNvPr>
          <p:cNvPicPr>
            <a:picLocks noChangeAspect="1"/>
          </p:cNvPicPr>
          <p:nvPr/>
        </p:nvPicPr>
        <p:blipFill>
          <a:blip r:embed="rId3"/>
          <a:srcRect l="708" t="1326" r="303" b="5674"/>
          <a:stretch>
            <a:fillRect/>
          </a:stretch>
        </p:blipFill>
        <p:spPr>
          <a:xfrm>
            <a:off x="469250" y="1444134"/>
            <a:ext cx="9362229" cy="4810015"/>
          </a:xfrm>
          <a:prstGeom prst="rect">
            <a:avLst/>
          </a:prstGeom>
        </p:spPr>
      </p:pic>
    </p:spTree>
    <p:extLst>
      <p:ext uri="{BB962C8B-B14F-4D97-AF65-F5344CB8AC3E}">
        <p14:creationId xmlns:p14="http://schemas.microsoft.com/office/powerpoint/2010/main" val="377528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FE74D7-9EB7-0433-462A-158CE066E5AC}"/>
              </a:ext>
            </a:extLst>
          </p:cNvPr>
          <p:cNvSpPr txBox="1"/>
          <p:nvPr/>
        </p:nvSpPr>
        <p:spPr>
          <a:xfrm>
            <a:off x="325225" y="1406171"/>
            <a:ext cx="4192039" cy="3477875"/>
          </a:xfrm>
          <a:prstGeom prst="rect">
            <a:avLst/>
          </a:prstGeom>
          <a:noFill/>
        </p:spPr>
        <p:txBody>
          <a:bodyPr wrap="square" rtlCol="0">
            <a:spAutoFit/>
          </a:bodyPr>
          <a:lstStyle/>
          <a:p>
            <a:r>
              <a:rPr lang="en-US" sz="2200" b="1">
                <a:latin typeface="Calibri" panose="020F0502020204030204" pitchFamily="34" charset="0"/>
                <a:cs typeface="Calibri" panose="020F0502020204030204" pitchFamily="34" charset="0"/>
              </a:rPr>
              <a:t>Program Opportunities </a:t>
            </a:r>
          </a:p>
          <a:p>
            <a:pPr marL="342900" indent="-342900">
              <a:buFont typeface="Arial" panose="020B0604020202020204" pitchFamily="34" charset="0"/>
              <a:buChar char="•"/>
            </a:pPr>
            <a:r>
              <a:rPr lang="en-US" sz="2200">
                <a:latin typeface="Calibri" panose="020F0502020204030204" pitchFamily="34" charset="0"/>
                <a:cs typeface="Calibri" panose="020F0502020204030204" pitchFamily="34" charset="0"/>
              </a:rPr>
              <a:t>In-Person/Virtual and On-Demand Hosting</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A/V Solutions</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Recording/Editing</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Pre/Post Tests</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Evaluations</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Q&amp;A </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Reporting on Data/Analytics/Performance</a:t>
            </a:r>
          </a:p>
        </p:txBody>
      </p:sp>
      <p:sp>
        <p:nvSpPr>
          <p:cNvPr id="3" name="TextBox 2">
            <a:extLst>
              <a:ext uri="{FF2B5EF4-FFF2-40B4-BE49-F238E27FC236}">
                <a16:creationId xmlns:a16="http://schemas.microsoft.com/office/drawing/2014/main" id="{28805F90-62CD-C021-2D74-F858F3EA8D80}"/>
              </a:ext>
            </a:extLst>
          </p:cNvPr>
          <p:cNvSpPr txBox="1"/>
          <p:nvPr/>
        </p:nvSpPr>
        <p:spPr>
          <a:xfrm>
            <a:off x="4642764" y="1410355"/>
            <a:ext cx="3480445" cy="5170646"/>
          </a:xfrm>
          <a:prstGeom prst="rect">
            <a:avLst/>
          </a:prstGeom>
          <a:noFill/>
        </p:spPr>
        <p:txBody>
          <a:bodyPr wrap="square" rtlCol="0">
            <a:spAutoFit/>
          </a:bodyPr>
          <a:lstStyle/>
          <a:p>
            <a:r>
              <a:rPr lang="en-US" sz="2200" b="1"/>
              <a:t>In-Person Events </a:t>
            </a:r>
          </a:p>
          <a:p>
            <a:pPr marL="285750" indent="-285750">
              <a:buFont typeface="Arial" panose="020B0604020202020204" pitchFamily="34" charset="0"/>
              <a:buChar char="•"/>
            </a:pPr>
            <a:r>
              <a:rPr lang="en-US" sz="2200"/>
              <a:t>CE &amp; Non-CE Programs </a:t>
            </a:r>
          </a:p>
          <a:p>
            <a:pPr marL="285750" indent="-285750">
              <a:buFont typeface="Arial" panose="020B0604020202020204" pitchFamily="34" charset="0"/>
              <a:buChar char="•"/>
            </a:pPr>
            <a:r>
              <a:rPr lang="en-US" sz="2200"/>
              <a:t>Lead Retrieval</a:t>
            </a:r>
          </a:p>
          <a:p>
            <a:pPr marL="285750" indent="-285750">
              <a:buFont typeface="Arial" panose="020B0604020202020204" pitchFamily="34" charset="0"/>
              <a:buChar char="•"/>
            </a:pPr>
            <a:r>
              <a:rPr lang="en-US" sz="2200"/>
              <a:t>Hands on Trainings</a:t>
            </a:r>
          </a:p>
          <a:p>
            <a:pPr marL="285750" indent="-285750">
              <a:buFont typeface="Arial" panose="020B0604020202020204" pitchFamily="34" charset="0"/>
              <a:buChar char="•"/>
            </a:pPr>
            <a:r>
              <a:rPr lang="en-US" sz="2200"/>
              <a:t>Poster Sessions </a:t>
            </a:r>
          </a:p>
          <a:p>
            <a:pPr marL="285750" indent="-285750">
              <a:buFont typeface="Arial" panose="020B0604020202020204" pitchFamily="34" charset="0"/>
              <a:buChar char="•"/>
            </a:pPr>
            <a:r>
              <a:rPr lang="en-US" sz="2200"/>
              <a:t>Exhibit Booths</a:t>
            </a:r>
          </a:p>
          <a:p>
            <a:pPr marL="285750" indent="-285750">
              <a:buFont typeface="Arial" panose="020B0604020202020204" pitchFamily="34" charset="0"/>
              <a:buChar char="•"/>
            </a:pPr>
            <a:r>
              <a:rPr lang="en-US" sz="2200"/>
              <a:t>Focus Groups</a:t>
            </a:r>
          </a:p>
          <a:p>
            <a:pPr marL="285750" indent="-285750">
              <a:buFont typeface="Arial" panose="020B0604020202020204" pitchFamily="34" charset="0"/>
              <a:buChar char="•"/>
            </a:pPr>
            <a:r>
              <a:rPr lang="en-US" sz="2200"/>
              <a:t>Receptions/Networking</a:t>
            </a:r>
          </a:p>
          <a:p>
            <a:pPr marL="285750" indent="-285750">
              <a:buFont typeface="Arial" panose="020B0604020202020204" pitchFamily="34" charset="0"/>
              <a:buChar char="•"/>
            </a:pPr>
            <a:r>
              <a:rPr lang="en-US" sz="2200"/>
              <a:t>Onsite &amp; Offsite Meal Programs</a:t>
            </a:r>
          </a:p>
          <a:p>
            <a:pPr marL="285750" indent="-285750">
              <a:buFont typeface="Arial" panose="020B0604020202020204" pitchFamily="34" charset="0"/>
              <a:buChar char="•"/>
            </a:pPr>
            <a:r>
              <a:rPr lang="en-US" sz="2200"/>
              <a:t>Private Meeting Space</a:t>
            </a:r>
          </a:p>
          <a:p>
            <a:pPr marL="285750" indent="-285750">
              <a:buFont typeface="Arial" panose="020B0604020202020204" pitchFamily="34" charset="0"/>
              <a:buChar char="•"/>
            </a:pPr>
            <a:r>
              <a:rPr lang="en-US" sz="2200"/>
              <a:t>Signage</a:t>
            </a:r>
          </a:p>
          <a:p>
            <a:pPr marL="285750" indent="-285750">
              <a:buFont typeface="Arial" panose="020B0604020202020204" pitchFamily="34" charset="0"/>
              <a:buChar char="•"/>
            </a:pPr>
            <a:r>
              <a:rPr lang="en-US" sz="2200"/>
              <a:t>Flyers</a:t>
            </a:r>
          </a:p>
          <a:p>
            <a:pPr marL="285750" indent="-285750">
              <a:buFont typeface="Arial" panose="020B0604020202020204" pitchFamily="34" charset="0"/>
              <a:buChar char="•"/>
            </a:pPr>
            <a:endParaRPr lang="en-US" sz="2200"/>
          </a:p>
          <a:p>
            <a:pPr marL="285750" indent="-285750">
              <a:buFont typeface="Arial" panose="020B0604020202020204" pitchFamily="34" charset="0"/>
              <a:buChar char="•"/>
            </a:pPr>
            <a:endParaRPr lang="en-US" sz="2200"/>
          </a:p>
        </p:txBody>
      </p:sp>
      <p:sp>
        <p:nvSpPr>
          <p:cNvPr id="12" name="TextBox 11">
            <a:extLst>
              <a:ext uri="{FF2B5EF4-FFF2-40B4-BE49-F238E27FC236}">
                <a16:creationId xmlns:a16="http://schemas.microsoft.com/office/drawing/2014/main" id="{BAE32E62-B50C-AA37-7D9C-FA647A64DBE7}"/>
              </a:ext>
            </a:extLst>
          </p:cNvPr>
          <p:cNvSpPr txBox="1"/>
          <p:nvPr/>
        </p:nvSpPr>
        <p:spPr>
          <a:xfrm>
            <a:off x="8832920" y="1406171"/>
            <a:ext cx="3359080" cy="3477875"/>
          </a:xfrm>
          <a:prstGeom prst="rect">
            <a:avLst/>
          </a:prstGeom>
          <a:noFill/>
        </p:spPr>
        <p:txBody>
          <a:bodyPr wrap="square">
            <a:spAutoFit/>
          </a:bodyPr>
          <a:lstStyle/>
          <a:p>
            <a:r>
              <a:rPr lang="en-US" sz="2200" b="1">
                <a:latin typeface="Calibri" panose="020F0502020204030204" pitchFamily="34" charset="0"/>
                <a:cs typeface="Calibri" panose="020F0502020204030204" pitchFamily="34" charset="0"/>
              </a:rPr>
              <a:t>Multi-Media</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Emails</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Social Media Posts</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Website Landing Pages</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Virtual Program Hosting </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Newsletter</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Podcasts</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Event/Opportunity Promotion </a:t>
            </a:r>
          </a:p>
          <a:p>
            <a:pPr marL="285750" indent="-285750">
              <a:buFont typeface="Arial" panose="020B0604020202020204" pitchFamily="34" charset="0"/>
              <a:buChar char="•"/>
            </a:pPr>
            <a:r>
              <a:rPr lang="en-US" sz="2200">
                <a:latin typeface="Calibri" panose="020F0502020204030204" pitchFamily="34" charset="0"/>
                <a:cs typeface="Calibri" panose="020F0502020204030204" pitchFamily="34" charset="0"/>
              </a:rPr>
              <a:t>Segmented Targeting </a:t>
            </a:r>
          </a:p>
        </p:txBody>
      </p:sp>
      <p:pic>
        <p:nvPicPr>
          <p:cNvPr id="7" name="Picture 6" descr="A blue and white logo&#10;&#10;AI-generated content may be incorrect.">
            <a:extLst>
              <a:ext uri="{FF2B5EF4-FFF2-40B4-BE49-F238E27FC236}">
                <a16:creationId xmlns:a16="http://schemas.microsoft.com/office/drawing/2014/main" id="{78C112FC-8D35-4087-989F-C14F294287A7}"/>
              </a:ext>
            </a:extLst>
          </p:cNvPr>
          <p:cNvPicPr>
            <a:picLocks noChangeAspect="1"/>
          </p:cNvPicPr>
          <p:nvPr/>
        </p:nvPicPr>
        <p:blipFill>
          <a:blip r:embed="rId2"/>
          <a:stretch>
            <a:fillRect/>
          </a:stretch>
        </p:blipFill>
        <p:spPr>
          <a:xfrm>
            <a:off x="265401" y="190049"/>
            <a:ext cx="2238703" cy="950970"/>
          </a:xfrm>
          <a:prstGeom prst="rect">
            <a:avLst/>
          </a:prstGeom>
        </p:spPr>
      </p:pic>
      <p:sp>
        <p:nvSpPr>
          <p:cNvPr id="9" name="TextBox 8">
            <a:extLst>
              <a:ext uri="{FF2B5EF4-FFF2-40B4-BE49-F238E27FC236}">
                <a16:creationId xmlns:a16="http://schemas.microsoft.com/office/drawing/2014/main" id="{E60C56D5-9869-2A57-7B73-7C4A443B4FD1}"/>
              </a:ext>
            </a:extLst>
          </p:cNvPr>
          <p:cNvSpPr txBox="1"/>
          <p:nvPr/>
        </p:nvSpPr>
        <p:spPr>
          <a:xfrm>
            <a:off x="4838282" y="720940"/>
            <a:ext cx="2515432"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CAPABILITIES</a:t>
            </a:r>
          </a:p>
        </p:txBody>
      </p:sp>
      <p:cxnSp>
        <p:nvCxnSpPr>
          <p:cNvPr id="11" name="Straight Connector 10">
            <a:extLst>
              <a:ext uri="{FF2B5EF4-FFF2-40B4-BE49-F238E27FC236}">
                <a16:creationId xmlns:a16="http://schemas.microsoft.com/office/drawing/2014/main" id="{05BDA87A-B6CA-9BE7-97EB-6D7A2A193F28}"/>
              </a:ext>
            </a:extLst>
          </p:cNvPr>
          <p:cNvCxnSpPr>
            <a:cxnSpLocks/>
          </p:cNvCxnSpPr>
          <p:nvPr/>
        </p:nvCxnSpPr>
        <p:spPr>
          <a:xfrm flipH="1">
            <a:off x="4339015" y="1268098"/>
            <a:ext cx="3513967"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76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D7645B6-84A8-B890-EEB1-7EA9EF082E7C}"/>
              </a:ext>
            </a:extLst>
          </p:cNvPr>
          <p:cNvSpPr>
            <a:spLocks noGrp="1" noRot="1" noMove="1" noResize="1" noEditPoints="1" noAdjustHandles="1" noChangeArrowheads="1" noChangeShapeType="1"/>
          </p:cNvSpPr>
          <p:nvPr/>
        </p:nvSpPr>
        <p:spPr>
          <a:xfrm flipH="1" flipV="1">
            <a:off x="2903543" y="0"/>
            <a:ext cx="9288456" cy="1205260"/>
          </a:xfrm>
          <a:prstGeom prst="rtTriangle">
            <a:avLst/>
          </a:prstGeom>
          <a:solidFill>
            <a:srgbClr val="2E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8B0822-1CE1-B94F-E135-5C451D8B9E9B}"/>
              </a:ext>
            </a:extLst>
          </p:cNvPr>
          <p:cNvSpPr>
            <a:spLocks noGrp="1" noRot="1" noMove="1" noResize="1" noEditPoints="1" noAdjustHandles="1" noChangeArrowheads="1" noChangeShapeType="1"/>
          </p:cNvSpPr>
          <p:nvPr/>
        </p:nvSpPr>
        <p:spPr>
          <a:xfrm>
            <a:off x="0" y="6474472"/>
            <a:ext cx="12191999" cy="383528"/>
          </a:xfrm>
          <a:prstGeom prst="rect">
            <a:avLst/>
          </a:prstGeom>
          <a:solidFill>
            <a:srgbClr val="B1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FB1D6"/>
              </a:solidFill>
            </a:endParaRPr>
          </a:p>
        </p:txBody>
      </p:sp>
      <p:sp>
        <p:nvSpPr>
          <p:cNvPr id="6" name="Rectangle 5">
            <a:extLst>
              <a:ext uri="{FF2B5EF4-FFF2-40B4-BE49-F238E27FC236}">
                <a16:creationId xmlns:a16="http://schemas.microsoft.com/office/drawing/2014/main" id="{064B5863-A1A3-2CD7-9328-079F478631A2}"/>
              </a:ext>
            </a:extLst>
          </p:cNvPr>
          <p:cNvSpPr>
            <a:spLocks noGrp="1" noRot="1" noMove="1" noResize="1" noEditPoints="1" noAdjustHandles="1" noChangeArrowheads="1" noChangeShapeType="1"/>
          </p:cNvSpPr>
          <p:nvPr/>
        </p:nvSpPr>
        <p:spPr>
          <a:xfrm>
            <a:off x="0" y="6314127"/>
            <a:ext cx="12192000" cy="97507"/>
          </a:xfrm>
          <a:prstGeom prst="rect">
            <a:avLst/>
          </a:prstGeom>
          <a:solidFill>
            <a:srgbClr val="2E3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
            <a:extLst>
              <a:ext uri="{FF2B5EF4-FFF2-40B4-BE49-F238E27FC236}">
                <a16:creationId xmlns:a16="http://schemas.microsoft.com/office/drawing/2014/main" id="{ACCAF7DA-7E72-B73B-32D7-2CCF384FBB22}"/>
              </a:ext>
            </a:extLst>
          </p:cNvPr>
          <p:cNvSpPr>
            <a:spLocks noChangeArrowheads="1"/>
          </p:cNvSpPr>
          <p:nvPr/>
        </p:nvSpPr>
        <p:spPr bwMode="auto">
          <a:xfrm>
            <a:off x="1924050" y="3236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5119328F-88C3-1902-1BA7-C530F935716A}"/>
              </a:ext>
            </a:extLst>
          </p:cNvPr>
          <p:cNvSpPr txBox="1"/>
          <p:nvPr/>
        </p:nvSpPr>
        <p:spPr>
          <a:xfrm>
            <a:off x="1524000" y="1516842"/>
            <a:ext cx="8077200" cy="5001369"/>
          </a:xfrm>
          <a:prstGeom prst="rect">
            <a:avLst/>
          </a:prstGeom>
          <a:noFill/>
        </p:spPr>
        <p:txBody>
          <a:bodyPr wrap="square">
            <a:spAutoFit/>
          </a:bodyPr>
          <a:lstStyle/>
          <a:p>
            <a:pPr fontAlgn="base">
              <a:spcAft>
                <a:spcPts val="600"/>
              </a:spcAft>
            </a:pPr>
            <a:r>
              <a:rPr lang="en-US" sz="2200" b="1"/>
              <a:t>Emails</a:t>
            </a:r>
            <a:r>
              <a:rPr lang="en-US" sz="2200"/>
              <a:t>​</a:t>
            </a:r>
          </a:p>
          <a:p>
            <a:pPr marL="285750" indent="-285750" fontAlgn="base">
              <a:spcAft>
                <a:spcPts val="600"/>
              </a:spcAft>
              <a:buFont typeface="Arial" panose="020B0604020202020204" pitchFamily="34" charset="0"/>
              <a:buChar char="•"/>
            </a:pPr>
            <a:r>
              <a:rPr lang="en-US" sz="2200"/>
              <a:t>95,000 - Nurse Practitioners Receive NPACE Email Communications​</a:t>
            </a:r>
          </a:p>
          <a:p>
            <a:pPr marL="285750" indent="-285750" fontAlgn="base">
              <a:spcAft>
                <a:spcPts val="600"/>
              </a:spcAft>
              <a:buFont typeface="Arial" panose="020B0604020202020204" pitchFamily="34" charset="0"/>
              <a:buChar char="•"/>
            </a:pPr>
            <a:r>
              <a:rPr lang="en-US" sz="2200"/>
              <a:t>20-25% - Open Rate​</a:t>
            </a:r>
          </a:p>
          <a:p>
            <a:pPr marL="285750" indent="-285750" fontAlgn="base">
              <a:spcAft>
                <a:spcPts val="600"/>
              </a:spcAft>
              <a:buFont typeface="Arial" panose="020B0604020202020204" pitchFamily="34" charset="0"/>
              <a:buChar char="•"/>
            </a:pPr>
            <a:r>
              <a:rPr lang="en-US" sz="2200"/>
              <a:t>2-5% - Click-To-Open Rate​</a:t>
            </a:r>
          </a:p>
          <a:p>
            <a:pPr fontAlgn="base">
              <a:spcAft>
                <a:spcPts val="600"/>
              </a:spcAft>
            </a:pPr>
            <a:r>
              <a:rPr lang="en-US" sz="2200" b="1"/>
              <a:t>Social Media Following</a:t>
            </a:r>
            <a:r>
              <a:rPr lang="en-US" sz="2200"/>
              <a:t>​</a:t>
            </a:r>
          </a:p>
          <a:p>
            <a:pPr marL="285750" indent="-285750" fontAlgn="base">
              <a:spcAft>
                <a:spcPts val="600"/>
              </a:spcAft>
              <a:buFont typeface="Arial" panose="020B0604020202020204" pitchFamily="34" charset="0"/>
              <a:buChar char="•"/>
            </a:pPr>
            <a:r>
              <a:rPr lang="en-US" sz="2200"/>
              <a:t>Facebook – 8,500​</a:t>
            </a:r>
          </a:p>
          <a:p>
            <a:pPr marL="285750" indent="-285750" fontAlgn="base">
              <a:spcAft>
                <a:spcPts val="600"/>
              </a:spcAft>
              <a:buFont typeface="Arial" panose="020B0604020202020204" pitchFamily="34" charset="0"/>
              <a:buChar char="•"/>
            </a:pPr>
            <a:r>
              <a:rPr lang="en-US" sz="2200"/>
              <a:t>Instagram – 2,400​</a:t>
            </a:r>
          </a:p>
          <a:p>
            <a:pPr marL="285750" indent="-285750" fontAlgn="base">
              <a:spcAft>
                <a:spcPts val="600"/>
              </a:spcAft>
              <a:buFont typeface="Arial" panose="020B0604020202020204" pitchFamily="34" charset="0"/>
              <a:buChar char="•"/>
            </a:pPr>
            <a:r>
              <a:rPr lang="en-US" sz="2200"/>
              <a:t>LinkedIn – 1,400​</a:t>
            </a:r>
          </a:p>
          <a:p>
            <a:pPr marL="285750" indent="-285750" fontAlgn="base">
              <a:spcAft>
                <a:spcPts val="600"/>
              </a:spcAft>
              <a:buFont typeface="Arial" panose="020B0604020202020204" pitchFamily="34" charset="0"/>
              <a:buChar char="•"/>
            </a:pPr>
            <a:r>
              <a:rPr lang="en-US" sz="2200"/>
              <a:t>Twitter – 489 ​</a:t>
            </a:r>
          </a:p>
          <a:p>
            <a:pPr marL="285750" indent="-285750" fontAlgn="base">
              <a:spcAft>
                <a:spcPts val="600"/>
              </a:spcAft>
              <a:buFont typeface="Arial" panose="020B0604020202020204" pitchFamily="34" charset="0"/>
              <a:buChar char="•"/>
            </a:pPr>
            <a:r>
              <a:rPr lang="en-US" sz="2200"/>
              <a:t>Tik-Tok - 390​</a:t>
            </a:r>
          </a:p>
          <a:p>
            <a:pPr fontAlgn="base">
              <a:spcAft>
                <a:spcPts val="600"/>
              </a:spcAft>
            </a:pPr>
            <a:r>
              <a:rPr lang="en-US" sz="2200"/>
              <a:t>​</a:t>
            </a:r>
          </a:p>
          <a:p>
            <a:pPr>
              <a:spcAft>
                <a:spcPts val="600"/>
              </a:spcAft>
            </a:pPr>
            <a:endParaRPr lang="en-US" sz="2200"/>
          </a:p>
        </p:txBody>
      </p:sp>
      <p:pic>
        <p:nvPicPr>
          <p:cNvPr id="3" name="Picture 2" descr="A blue and white logo&#10;&#10;AI-generated content may be incorrect.">
            <a:extLst>
              <a:ext uri="{FF2B5EF4-FFF2-40B4-BE49-F238E27FC236}">
                <a16:creationId xmlns:a16="http://schemas.microsoft.com/office/drawing/2014/main" id="{B3BE9202-A6EB-784C-5769-2E8552393084}"/>
              </a:ext>
            </a:extLst>
          </p:cNvPr>
          <p:cNvPicPr>
            <a:picLocks noChangeAspect="1"/>
          </p:cNvPicPr>
          <p:nvPr/>
        </p:nvPicPr>
        <p:blipFill>
          <a:blip r:embed="rId2"/>
          <a:stretch>
            <a:fillRect/>
          </a:stretch>
        </p:blipFill>
        <p:spPr>
          <a:xfrm>
            <a:off x="265401" y="190049"/>
            <a:ext cx="2238703" cy="950970"/>
          </a:xfrm>
          <a:prstGeom prst="rect">
            <a:avLst/>
          </a:prstGeom>
        </p:spPr>
      </p:pic>
      <p:sp>
        <p:nvSpPr>
          <p:cNvPr id="7" name="TextBox 6">
            <a:extLst>
              <a:ext uri="{FF2B5EF4-FFF2-40B4-BE49-F238E27FC236}">
                <a16:creationId xmlns:a16="http://schemas.microsoft.com/office/drawing/2014/main" id="{4C47F941-30B7-D8B2-2FEB-5CA8C75F1130}"/>
              </a:ext>
            </a:extLst>
          </p:cNvPr>
          <p:cNvSpPr txBox="1"/>
          <p:nvPr/>
        </p:nvSpPr>
        <p:spPr>
          <a:xfrm>
            <a:off x="4150351" y="693882"/>
            <a:ext cx="2613216" cy="584775"/>
          </a:xfrm>
          <a:prstGeom prst="rect">
            <a:avLst/>
          </a:prstGeom>
          <a:noFill/>
        </p:spPr>
        <p:txBody>
          <a:bodyPr wrap="none" rtlCol="0">
            <a:spAutoFit/>
          </a:bodyPr>
          <a:lstStyle/>
          <a:p>
            <a:r>
              <a:rPr lang="en-US" sz="3200">
                <a:latin typeface="Source Sans Pro" panose="020B0503030403020204" pitchFamily="34" charset="0"/>
                <a:ea typeface="Source Sans Pro" panose="020B0503030403020204" pitchFamily="34" charset="0"/>
              </a:rPr>
              <a:t>NPACE REACH</a:t>
            </a:r>
          </a:p>
        </p:txBody>
      </p:sp>
      <p:cxnSp>
        <p:nvCxnSpPr>
          <p:cNvPr id="12" name="Straight Connector 11">
            <a:extLst>
              <a:ext uri="{FF2B5EF4-FFF2-40B4-BE49-F238E27FC236}">
                <a16:creationId xmlns:a16="http://schemas.microsoft.com/office/drawing/2014/main" id="{F2AEB92D-8FCC-133F-FB83-CF0C1A63156D}"/>
              </a:ext>
            </a:extLst>
          </p:cNvPr>
          <p:cNvCxnSpPr>
            <a:cxnSpLocks/>
          </p:cNvCxnSpPr>
          <p:nvPr/>
        </p:nvCxnSpPr>
        <p:spPr>
          <a:xfrm flipH="1">
            <a:off x="3641784" y="1268098"/>
            <a:ext cx="3657600" cy="0"/>
          </a:xfrm>
          <a:prstGeom prst="line">
            <a:avLst/>
          </a:prstGeom>
          <a:ln w="38100">
            <a:solidFill>
              <a:srgbClr val="B1E0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FA4BE64-45E7-9FFA-805B-72A75CD30744}"/>
              </a:ext>
            </a:extLst>
          </p:cNvPr>
          <p:cNvSpPr txBox="1"/>
          <p:nvPr/>
        </p:nvSpPr>
        <p:spPr>
          <a:xfrm>
            <a:off x="5789465" y="3389921"/>
            <a:ext cx="6402534" cy="2831544"/>
          </a:xfrm>
          <a:prstGeom prst="rect">
            <a:avLst/>
          </a:prstGeom>
          <a:noFill/>
        </p:spPr>
        <p:txBody>
          <a:bodyPr wrap="square">
            <a:spAutoFit/>
          </a:bodyPr>
          <a:lstStyle/>
          <a:p>
            <a:pPr fontAlgn="base">
              <a:spcAft>
                <a:spcPts val="600"/>
              </a:spcAft>
            </a:pPr>
            <a:r>
              <a:rPr lang="en-US" sz="2200" b="1"/>
              <a:t>Website Traffic</a:t>
            </a:r>
            <a:r>
              <a:rPr lang="en-US" sz="2200"/>
              <a:t>​</a:t>
            </a:r>
          </a:p>
          <a:p>
            <a:pPr marL="285750" indent="-285750" fontAlgn="base">
              <a:spcAft>
                <a:spcPts val="600"/>
              </a:spcAft>
              <a:buFont typeface="Arial" panose="020B0604020202020204" pitchFamily="34" charset="0"/>
              <a:buChar char="•"/>
            </a:pPr>
            <a:r>
              <a:rPr lang="en-US" sz="2200"/>
              <a:t>​Total Unique Site Visitors: 1,362,956</a:t>
            </a:r>
          </a:p>
          <a:p>
            <a:pPr marL="285750" indent="-285750" fontAlgn="base">
              <a:spcAft>
                <a:spcPts val="600"/>
              </a:spcAft>
              <a:buFont typeface="Arial" panose="020B0604020202020204" pitchFamily="34" charset="0"/>
              <a:buChar char="•"/>
            </a:pPr>
            <a:r>
              <a:rPr lang="en-US" sz="2200"/>
              <a:t>Total Unique User Page Views: 1,723,141</a:t>
            </a:r>
            <a:endParaRPr lang="en-US" sz="1600" i="1">
              <a:solidFill>
                <a:schemeClr val="bg2">
                  <a:lumMod val="75000"/>
                </a:schemeClr>
              </a:solidFill>
              <a:latin typeface="Calibri" panose="020F0502020204030204" pitchFamily="34" charset="0"/>
            </a:endParaRPr>
          </a:p>
          <a:p>
            <a:pPr fontAlgn="base">
              <a:spcAft>
                <a:spcPts val="600"/>
              </a:spcAft>
            </a:pPr>
            <a:r>
              <a:rPr lang="en-US" sz="1600" i="1">
                <a:solidFill>
                  <a:schemeClr val="bg2">
                    <a:lumMod val="75000"/>
                  </a:schemeClr>
                </a:solidFill>
                <a:latin typeface="Calibri" panose="020F0502020204030204" pitchFamily="34" charset="0"/>
              </a:rPr>
              <a:t>*As of 9/10/25​</a:t>
            </a:r>
            <a:endParaRPr lang="en-US" sz="1600" i="1">
              <a:solidFill>
                <a:schemeClr val="bg2">
                  <a:lumMod val="75000"/>
                </a:schemeClr>
              </a:solidFill>
            </a:endParaRPr>
          </a:p>
          <a:p>
            <a:pPr marL="285750" indent="-285750" fontAlgn="base">
              <a:spcAft>
                <a:spcPts val="600"/>
              </a:spcAft>
              <a:buFont typeface="Arial" panose="020B0604020202020204" pitchFamily="34" charset="0"/>
              <a:buChar char="•"/>
            </a:pPr>
            <a:endParaRPr lang="en-US" sz="2200"/>
          </a:p>
          <a:p>
            <a:pPr fontAlgn="base">
              <a:spcAft>
                <a:spcPts val="600"/>
              </a:spcAft>
            </a:pPr>
            <a:endParaRPr lang="en-US" sz="2200"/>
          </a:p>
          <a:p>
            <a:pPr>
              <a:spcAft>
                <a:spcPts val="600"/>
              </a:spcAft>
            </a:pPr>
            <a:endParaRPr lang="en-US" sz="2200"/>
          </a:p>
        </p:txBody>
      </p:sp>
    </p:spTree>
    <p:extLst>
      <p:ext uri="{BB962C8B-B14F-4D97-AF65-F5344CB8AC3E}">
        <p14:creationId xmlns:p14="http://schemas.microsoft.com/office/powerpoint/2010/main" val="2691992029"/>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8e53aa0-b4a7-46c9-afc9-a8e45ce07562" xsi:nil="true"/>
    <lcf76f155ced4ddcb4097134ff3c332f xmlns="c8ec5015-2707-496f-a3de-1e60b488f24d">
      <Terms xmlns="http://schemas.microsoft.com/office/infopath/2007/PartnerControls"/>
    </lcf76f155ced4ddcb4097134ff3c332f>
    <_ip_UnifiedCompliancePolicyProperties xmlns="http://schemas.microsoft.com/sharepoint/v3" xsi:nil="true"/>
    <SharedWithUsers xmlns="28e53aa0-b4a7-46c9-afc9-a8e45ce07562">
      <UserInfo>
        <DisplayName>Josh Plotkin</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307460E64AC4418E3BB765DE5B2F69" ma:contentTypeVersion="21" ma:contentTypeDescription="Create a new document." ma:contentTypeScope="" ma:versionID="21e73007ab2d1ff25530476df3ba9321">
  <xsd:schema xmlns:xsd="http://www.w3.org/2001/XMLSchema" xmlns:xs="http://www.w3.org/2001/XMLSchema" xmlns:p="http://schemas.microsoft.com/office/2006/metadata/properties" xmlns:ns1="http://schemas.microsoft.com/sharepoint/v3" xmlns:ns2="28e53aa0-b4a7-46c9-afc9-a8e45ce07562" xmlns:ns3="c8ec5015-2707-496f-a3de-1e60b488f24d" targetNamespace="http://schemas.microsoft.com/office/2006/metadata/properties" ma:root="true" ma:fieldsID="6b63dec88ac745dbf4fa24e83a8b0c44" ns1:_="" ns2:_="" ns3:_="">
    <xsd:import namespace="http://schemas.microsoft.com/sharepoint/v3"/>
    <xsd:import namespace="28e53aa0-b4a7-46c9-afc9-a8e45ce07562"/>
    <xsd:import namespace="c8ec5015-2707-496f-a3de-1e60b488f2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53aa0-b4a7-46c9-afc9-a8e45ce075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acc83b2-d5ea-4ef6-9104-4ec91780a466}" ma:internalName="TaxCatchAll" ma:showField="CatchAllData" ma:web="28e53aa0-b4a7-46c9-afc9-a8e45ce075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8ec5015-2707-496f-a3de-1e60b488f2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1a7c93d-5926-480d-9aef-7634ec7eb7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1CECD3-7818-4732-8AED-44B9343AF243}">
  <ds:schemaRefs>
    <ds:schemaRef ds:uri="http://schemas.microsoft.com/sharepoint/v3/contenttype/forms"/>
  </ds:schemaRefs>
</ds:datastoreItem>
</file>

<file path=customXml/itemProps2.xml><?xml version="1.0" encoding="utf-8"?>
<ds:datastoreItem xmlns:ds="http://schemas.openxmlformats.org/officeDocument/2006/customXml" ds:itemID="{BEAE3C78-AC58-41C2-8C60-AA74213201FD}">
  <ds:schemaRefs>
    <ds:schemaRef ds:uri="28e53aa0-b4a7-46c9-afc9-a8e45ce07562"/>
    <ds:schemaRef ds:uri="c8ec5015-2707-496f-a3de-1e60b488f2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8BE93B-F02B-453D-B08E-3D7070D96BCD}">
  <ds:schemaRefs>
    <ds:schemaRef ds:uri="28e53aa0-b4a7-46c9-afc9-a8e45ce07562"/>
    <ds:schemaRef ds:uri="c8ec5015-2707-496f-a3de-1e60b488f2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NPACE 2026  Email, Social Media &amp;  Content Capabilities  Best Practices &amp; Content Submission  Guidelines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NPACE Best Practices &amp; Guidelines   Email and Social Media Content Submission  </dc:title>
  <dc:creator>Skylar Jones</dc:creator>
  <cp:revision>18</cp:revision>
  <dcterms:created xsi:type="dcterms:W3CDTF">2024-01-03T17:59:49Z</dcterms:created>
  <dcterms:modified xsi:type="dcterms:W3CDTF">2025-10-28T13:21:16Z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0x010100DB307460E64AC4418E3BB765DE5B2F69</vt:lpwstr>
  </property>
  <property fmtid="{D5CDD505-2E9C-101B-9397-08002B2CF9AE}" pid="3" name="MediaServiceImageTags">
    <vt:lpwstr/>
  </property>
</Properties>
</file>